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68" r:id="rId3"/>
    <p:sldId id="269" r:id="rId4"/>
    <p:sldId id="274" r:id="rId5"/>
    <p:sldId id="331" r:id="rId6"/>
    <p:sldId id="333" r:id="rId7"/>
    <p:sldId id="334" r:id="rId8"/>
    <p:sldId id="335" r:id="rId9"/>
    <p:sldId id="336" r:id="rId10"/>
    <p:sldId id="338" r:id="rId11"/>
    <p:sldId id="339" r:id="rId12"/>
    <p:sldId id="340" r:id="rId13"/>
    <p:sldId id="341" r:id="rId14"/>
    <p:sldId id="342" r:id="rId15"/>
    <p:sldId id="343" r:id="rId16"/>
    <p:sldId id="344" r:id="rId17"/>
    <p:sldId id="345" r:id="rId18"/>
    <p:sldId id="346" r:id="rId19"/>
    <p:sldId id="347" r:id="rId20"/>
    <p:sldId id="348" r:id="rId21"/>
    <p:sldId id="349" r:id="rId22"/>
    <p:sldId id="351" r:id="rId23"/>
    <p:sldId id="352" r:id="rId24"/>
    <p:sldId id="353" r:id="rId25"/>
    <p:sldId id="354" r:id="rId26"/>
    <p:sldId id="355" r:id="rId27"/>
    <p:sldId id="356" r:id="rId28"/>
    <p:sldId id="358" r:id="rId29"/>
    <p:sldId id="357" r:id="rId30"/>
    <p:sldId id="359" r:id="rId31"/>
    <p:sldId id="362" r:id="rId32"/>
    <p:sldId id="363" r:id="rId33"/>
    <p:sldId id="364" r:id="rId34"/>
    <p:sldId id="365" r:id="rId35"/>
    <p:sldId id="366" r:id="rId36"/>
    <p:sldId id="367" r:id="rId37"/>
    <p:sldId id="368" r:id="rId38"/>
    <p:sldId id="369" r:id="rId39"/>
    <p:sldId id="370" r:id="rId40"/>
    <p:sldId id="371" r:id="rId41"/>
    <p:sldId id="372" r:id="rId42"/>
    <p:sldId id="373" r:id="rId43"/>
    <p:sldId id="374" r:id="rId44"/>
    <p:sldId id="375" r:id="rId45"/>
    <p:sldId id="376" r:id="rId46"/>
    <p:sldId id="377" r:id="rId47"/>
    <p:sldId id="273" r:id="rId48"/>
    <p:sldId id="266" r:id="rId49"/>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7A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58"/>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a gener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695325" y="1784836"/>
            <a:ext cx="4735091" cy="641123"/>
          </a:xfrm>
          <a:prstGeom prst="rect">
            <a:avLst/>
          </a:prstGeom>
        </p:spPr>
        <p:txBody>
          <a:bodyPr lIns="0" tIns="0" rIns="0" bIns="0" anchor="t" anchorCtr="0">
            <a:normAutofit/>
          </a:bodyPr>
          <a:lstStyle>
            <a:lvl1pPr algn="l">
              <a:lnSpc>
                <a:spcPts val="3300"/>
              </a:lnSpc>
              <a:defRPr sz="3000" b="1">
                <a:solidFill>
                  <a:schemeClr val="accent1"/>
                </a:solidFill>
              </a:defRPr>
            </a:lvl1pPr>
          </a:lstStyle>
          <a:p>
            <a:r>
              <a:rPr lang="es-ES" dirty="0"/>
              <a:t>Título o Enunciado</a:t>
            </a:r>
            <a:endParaRPr lang="es-CL" dirty="0"/>
          </a:p>
        </p:txBody>
      </p:sp>
      <p:sp>
        <p:nvSpPr>
          <p:cNvPr id="7" name="Marcador de posición de imagen 2">
            <a:extLst>
              <a:ext uri="{FF2B5EF4-FFF2-40B4-BE49-F238E27FC236}">
                <a16:creationId xmlns:a16="http://schemas.microsoft.com/office/drawing/2014/main" id="{B3C9DF47-4CF1-4A90-9AD2-69DE8336FC86}"/>
              </a:ext>
            </a:extLst>
          </p:cNvPr>
          <p:cNvSpPr>
            <a:spLocks noGrp="1"/>
          </p:cNvSpPr>
          <p:nvPr>
            <p:ph type="pic" idx="1"/>
          </p:nvPr>
        </p:nvSpPr>
        <p:spPr>
          <a:xfrm>
            <a:off x="6305550" y="1244906"/>
            <a:ext cx="5220865" cy="4597094"/>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8" name="Marcador de texto 2">
            <a:extLst>
              <a:ext uri="{FF2B5EF4-FFF2-40B4-BE49-F238E27FC236}">
                <a16:creationId xmlns:a16="http://schemas.microsoft.com/office/drawing/2014/main" id="{44DF776D-3FD6-4D94-89A1-A72BEC9C0413}"/>
              </a:ext>
            </a:extLst>
          </p:cNvPr>
          <p:cNvSpPr>
            <a:spLocks noGrp="1"/>
          </p:cNvSpPr>
          <p:nvPr>
            <p:ph type="body" idx="10"/>
          </p:nvPr>
        </p:nvSpPr>
        <p:spPr>
          <a:xfrm>
            <a:off x="695325" y="2678906"/>
            <a:ext cx="4741862" cy="3163094"/>
          </a:xfrm>
          <a:prstGeom prst="rect">
            <a:avLst/>
          </a:prstGeom>
        </p:spPr>
        <p:txBody>
          <a:bodyPr lIns="0" tIns="0" rIns="0" bIns="0"/>
          <a:lstStyle>
            <a:lvl1pPr marL="0" indent="0">
              <a:lnSpc>
                <a:spcPts val="1600"/>
              </a:lnSpc>
              <a:buNone/>
              <a:defRPr sz="13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Tree>
    <p:extLst>
      <p:ext uri="{BB962C8B-B14F-4D97-AF65-F5344CB8AC3E}">
        <p14:creationId xmlns:p14="http://schemas.microsoft.com/office/powerpoint/2010/main" val="1944814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descr="Interfaz de usuario gráfica, Sitio web&#10;&#10;Descripción generada automáticamente">
            <a:extLst>
              <a:ext uri="{FF2B5EF4-FFF2-40B4-BE49-F238E27FC236}">
                <a16:creationId xmlns:a16="http://schemas.microsoft.com/office/drawing/2014/main" id="{C2E5A26A-E128-4DD0-AA3A-5D7EF581D0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9" name="Rectángulo 8">
            <a:extLst>
              <a:ext uri="{FF2B5EF4-FFF2-40B4-BE49-F238E27FC236}">
                <a16:creationId xmlns:a16="http://schemas.microsoft.com/office/drawing/2014/main" id="{E478C760-F52D-44F2-AB0B-03BE48039AAC}"/>
              </a:ext>
            </a:extLst>
          </p:cNvPr>
          <p:cNvSpPr/>
          <p:nvPr userDrawn="1"/>
        </p:nvSpPr>
        <p:spPr>
          <a:xfrm>
            <a:off x="279918" y="1950098"/>
            <a:ext cx="4767943" cy="340567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0" name="Rectángulo 9">
            <a:extLst>
              <a:ext uri="{FF2B5EF4-FFF2-40B4-BE49-F238E27FC236}">
                <a16:creationId xmlns:a16="http://schemas.microsoft.com/office/drawing/2014/main" id="{7B3B9DC4-D0A9-42DC-8F4D-78FD8D220A94}"/>
              </a:ext>
            </a:extLst>
          </p:cNvPr>
          <p:cNvSpPr/>
          <p:nvPr userDrawn="1"/>
        </p:nvSpPr>
        <p:spPr>
          <a:xfrm>
            <a:off x="279918" y="1950097"/>
            <a:ext cx="144000" cy="3405673"/>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319625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ada imagenes edita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n 4" descr="Imagen que contiene Interfaz de usuario gráfica&#10;&#10;Descripción generada automáticamente">
            <a:extLst>
              <a:ext uri="{FF2B5EF4-FFF2-40B4-BE49-F238E27FC236}">
                <a16:creationId xmlns:a16="http://schemas.microsoft.com/office/drawing/2014/main" id="{1A346333-39F1-4215-8B83-A3EB00AC99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Marcador de posición de imagen 2">
            <a:extLst>
              <a:ext uri="{FF2B5EF4-FFF2-40B4-BE49-F238E27FC236}">
                <a16:creationId xmlns:a16="http://schemas.microsoft.com/office/drawing/2014/main" id="{94FFBBDF-C425-46DA-8C47-F829AF1190C6}"/>
              </a:ext>
            </a:extLst>
          </p:cNvPr>
          <p:cNvSpPr>
            <a:spLocks noGrp="1"/>
          </p:cNvSpPr>
          <p:nvPr>
            <p:ph type="pic" sz="quarter" idx="10"/>
          </p:nvPr>
        </p:nvSpPr>
        <p:spPr>
          <a:xfrm>
            <a:off x="4876800" y="314323"/>
            <a:ext cx="2352675" cy="6219827"/>
          </a:xfrm>
          <a:prstGeom prst="rect">
            <a:avLst/>
          </a:prstGeom>
          <a:solidFill>
            <a:schemeClr val="bg1">
              <a:lumMod val="95000"/>
            </a:schemeClr>
          </a:solidFill>
        </p:spPr>
        <p:txBody>
          <a:bodyPr/>
          <a:lstStyle/>
          <a:p>
            <a:endParaRPr lang="es-CL" dirty="0"/>
          </a:p>
        </p:txBody>
      </p:sp>
      <p:sp>
        <p:nvSpPr>
          <p:cNvPr id="12" name="Marcador de posición de imagen 2">
            <a:extLst>
              <a:ext uri="{FF2B5EF4-FFF2-40B4-BE49-F238E27FC236}">
                <a16:creationId xmlns:a16="http://schemas.microsoft.com/office/drawing/2014/main" id="{21D491B9-536E-450F-A93C-E46E16F66F67}"/>
              </a:ext>
            </a:extLst>
          </p:cNvPr>
          <p:cNvSpPr>
            <a:spLocks noGrp="1"/>
          </p:cNvSpPr>
          <p:nvPr>
            <p:ph type="pic" sz="quarter" idx="11"/>
          </p:nvPr>
        </p:nvSpPr>
        <p:spPr>
          <a:xfrm>
            <a:off x="7229476" y="314324"/>
            <a:ext cx="2271268" cy="6219825"/>
          </a:xfrm>
          <a:prstGeom prst="rect">
            <a:avLst/>
          </a:prstGeom>
          <a:solidFill>
            <a:schemeClr val="bg1">
              <a:lumMod val="95000"/>
            </a:schemeClr>
          </a:solidFill>
        </p:spPr>
        <p:txBody>
          <a:bodyPr/>
          <a:lstStyle/>
          <a:p>
            <a:endParaRPr lang="es-CL" dirty="0"/>
          </a:p>
        </p:txBody>
      </p:sp>
      <p:sp>
        <p:nvSpPr>
          <p:cNvPr id="13" name="Marcador de posición de imagen 2">
            <a:extLst>
              <a:ext uri="{FF2B5EF4-FFF2-40B4-BE49-F238E27FC236}">
                <a16:creationId xmlns:a16="http://schemas.microsoft.com/office/drawing/2014/main" id="{F98FF137-E103-448B-84C5-8D5FF5C037D9}"/>
              </a:ext>
            </a:extLst>
          </p:cNvPr>
          <p:cNvSpPr>
            <a:spLocks noGrp="1"/>
          </p:cNvSpPr>
          <p:nvPr>
            <p:ph type="pic" sz="quarter" idx="12"/>
          </p:nvPr>
        </p:nvSpPr>
        <p:spPr>
          <a:xfrm>
            <a:off x="9500743" y="314323"/>
            <a:ext cx="2352675" cy="6219826"/>
          </a:xfrm>
          <a:prstGeom prst="rect">
            <a:avLst/>
          </a:prstGeom>
          <a:solidFill>
            <a:schemeClr val="bg1">
              <a:lumMod val="95000"/>
            </a:schemeClr>
          </a:solidFill>
        </p:spPr>
        <p:txBody>
          <a:bodyPr/>
          <a:lstStyle/>
          <a:p>
            <a:endParaRPr lang="es-CL" dirty="0"/>
          </a:p>
        </p:txBody>
      </p:sp>
    </p:spTree>
    <p:extLst>
      <p:ext uri="{BB962C8B-B14F-4D97-AF65-F5344CB8AC3E}">
        <p14:creationId xmlns:p14="http://schemas.microsoft.com/office/powerpoint/2010/main" val="2174968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ra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n 4" descr="Captura de pantalla de un celular con texto e imágenes&#10;&#10;Descripción generada automáticamente">
            <a:extLst>
              <a:ext uri="{FF2B5EF4-FFF2-40B4-BE49-F238E27FC236}">
                <a16:creationId xmlns:a16="http://schemas.microsoft.com/office/drawing/2014/main" id="{5B77954C-C5D3-4DA5-9255-A917893AAB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127573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apositiva alternativ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695325" y="1784836"/>
            <a:ext cx="4735091" cy="339239"/>
          </a:xfrm>
          <a:prstGeom prst="rect">
            <a:avLst/>
          </a:prstGeom>
        </p:spPr>
        <p:txBody>
          <a:bodyPr lIns="0" tIns="0" rIns="0" bIns="0" anchor="t" anchorCtr="0">
            <a:normAutofit/>
          </a:bodyPr>
          <a:lstStyle>
            <a:lvl1pPr algn="l">
              <a:lnSpc>
                <a:spcPts val="3300"/>
              </a:lnSpc>
              <a:defRPr sz="3000" b="1">
                <a:solidFill>
                  <a:schemeClr val="accent1"/>
                </a:solidFill>
              </a:defRPr>
            </a:lvl1pPr>
          </a:lstStyle>
          <a:p>
            <a:r>
              <a:rPr lang="es-ES" dirty="0"/>
              <a:t>Título o Enunciado</a:t>
            </a:r>
            <a:endParaRPr lang="es-CL" dirty="0"/>
          </a:p>
        </p:txBody>
      </p:sp>
      <p:sp>
        <p:nvSpPr>
          <p:cNvPr id="7" name="Marcador de posición de imagen 2">
            <a:extLst>
              <a:ext uri="{FF2B5EF4-FFF2-40B4-BE49-F238E27FC236}">
                <a16:creationId xmlns:a16="http://schemas.microsoft.com/office/drawing/2014/main" id="{B3C9DF47-4CF1-4A90-9AD2-69DE8336FC86}"/>
              </a:ext>
            </a:extLst>
          </p:cNvPr>
          <p:cNvSpPr>
            <a:spLocks noGrp="1"/>
          </p:cNvSpPr>
          <p:nvPr>
            <p:ph type="pic" idx="1"/>
          </p:nvPr>
        </p:nvSpPr>
        <p:spPr>
          <a:xfrm>
            <a:off x="6305550" y="13814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8" name="Marcador de texto 2">
            <a:extLst>
              <a:ext uri="{FF2B5EF4-FFF2-40B4-BE49-F238E27FC236}">
                <a16:creationId xmlns:a16="http://schemas.microsoft.com/office/drawing/2014/main" id="{44DF776D-3FD6-4D94-89A1-A72BEC9C0413}"/>
              </a:ext>
            </a:extLst>
          </p:cNvPr>
          <p:cNvSpPr>
            <a:spLocks noGrp="1"/>
          </p:cNvSpPr>
          <p:nvPr>
            <p:ph type="body" idx="10"/>
          </p:nvPr>
        </p:nvSpPr>
        <p:spPr>
          <a:xfrm>
            <a:off x="695325" y="2876550"/>
            <a:ext cx="4741862" cy="2965449"/>
          </a:xfrm>
          <a:prstGeom prst="rect">
            <a:avLst/>
          </a:prstGeom>
        </p:spPr>
        <p:txBody>
          <a:bodyPr lIns="0" tIns="0" rIns="0" bIns="0"/>
          <a:lstStyle>
            <a:lvl1pPr marL="0" indent="0">
              <a:lnSpc>
                <a:spcPts val="1600"/>
              </a:lnSpc>
              <a:buNone/>
              <a:defRPr sz="13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6" name="Marcador de texto 5">
            <a:extLst>
              <a:ext uri="{FF2B5EF4-FFF2-40B4-BE49-F238E27FC236}">
                <a16:creationId xmlns:a16="http://schemas.microsoft.com/office/drawing/2014/main" id="{C59B0D4B-F302-4816-9C3C-C9A64813D00E}"/>
              </a:ext>
            </a:extLst>
          </p:cNvPr>
          <p:cNvSpPr>
            <a:spLocks noGrp="1"/>
          </p:cNvSpPr>
          <p:nvPr>
            <p:ph type="body" sz="quarter" idx="11" hasCustomPrompt="1"/>
          </p:nvPr>
        </p:nvSpPr>
        <p:spPr>
          <a:xfrm>
            <a:off x="695325" y="2247900"/>
            <a:ext cx="4741863" cy="339239"/>
          </a:xfrm>
          <a:prstGeom prst="rect">
            <a:avLst/>
          </a:prstGeom>
        </p:spPr>
        <p:txBody>
          <a:bodyPr lIns="0" tIns="0" rIns="0" bIns="0"/>
          <a:lstStyle>
            <a:lvl1pPr marL="0" indent="0">
              <a:lnSpc>
                <a:spcPts val="2600"/>
              </a:lnSpc>
              <a:buNone/>
              <a:defRPr sz="2400" b="1">
                <a:solidFill>
                  <a:schemeClr val="accent3"/>
                </a:solidFill>
              </a:defRPr>
            </a:lvl1pPr>
          </a:lstStyle>
          <a:p>
            <a:pPr lvl="0"/>
            <a:r>
              <a:rPr lang="es-ES" dirty="0"/>
              <a:t>Subtítulo</a:t>
            </a:r>
            <a:endParaRPr lang="es-CL" dirty="0"/>
          </a:p>
        </p:txBody>
      </p:sp>
      <p:sp>
        <p:nvSpPr>
          <p:cNvPr id="15" name="Marcador de posición de imagen 2">
            <a:extLst>
              <a:ext uri="{FF2B5EF4-FFF2-40B4-BE49-F238E27FC236}">
                <a16:creationId xmlns:a16="http://schemas.microsoft.com/office/drawing/2014/main" id="{E356690E-52EF-43FC-BEB6-AA4CB59CCED1}"/>
              </a:ext>
            </a:extLst>
          </p:cNvPr>
          <p:cNvSpPr>
            <a:spLocks noGrp="1"/>
          </p:cNvSpPr>
          <p:nvPr>
            <p:ph type="pic" idx="12"/>
          </p:nvPr>
        </p:nvSpPr>
        <p:spPr>
          <a:xfrm>
            <a:off x="9039225" y="13814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16" name="Marcador de posición de imagen 2">
            <a:extLst>
              <a:ext uri="{FF2B5EF4-FFF2-40B4-BE49-F238E27FC236}">
                <a16:creationId xmlns:a16="http://schemas.microsoft.com/office/drawing/2014/main" id="{B9FB0387-89E8-4DDE-8F2D-73AD661B3BCF}"/>
              </a:ext>
            </a:extLst>
          </p:cNvPr>
          <p:cNvSpPr>
            <a:spLocks noGrp="1"/>
          </p:cNvSpPr>
          <p:nvPr>
            <p:ph type="pic" idx="13"/>
          </p:nvPr>
        </p:nvSpPr>
        <p:spPr>
          <a:xfrm>
            <a:off x="6305550" y="37817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17" name="Marcador de posición de imagen 2">
            <a:extLst>
              <a:ext uri="{FF2B5EF4-FFF2-40B4-BE49-F238E27FC236}">
                <a16:creationId xmlns:a16="http://schemas.microsoft.com/office/drawing/2014/main" id="{A537672B-F2D8-442C-B614-119B711BFD45}"/>
              </a:ext>
            </a:extLst>
          </p:cNvPr>
          <p:cNvSpPr>
            <a:spLocks noGrp="1"/>
          </p:cNvSpPr>
          <p:nvPr>
            <p:ph type="pic" idx="14"/>
          </p:nvPr>
        </p:nvSpPr>
        <p:spPr>
          <a:xfrm>
            <a:off x="9039225" y="37817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Tree>
    <p:extLst>
      <p:ext uri="{BB962C8B-B14F-4D97-AF65-F5344CB8AC3E}">
        <p14:creationId xmlns:p14="http://schemas.microsoft.com/office/powerpoint/2010/main" val="1017361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ta o idea fuerza 1">
    <p:spTree>
      <p:nvGrpSpPr>
        <p:cNvPr id="1" name=""/>
        <p:cNvGrpSpPr/>
        <p:nvPr/>
      </p:nvGrpSpPr>
      <p:grpSpPr>
        <a:xfrm>
          <a:off x="0" y="0"/>
          <a:ext cx="0" cy="0"/>
          <a:chOff x="0" y="0"/>
          <a:chExt cx="0" cy="0"/>
        </a:xfrm>
      </p:grpSpPr>
      <p:sp>
        <p:nvSpPr>
          <p:cNvPr id="7" name="Marcador de posición de imagen 2">
            <a:extLst>
              <a:ext uri="{FF2B5EF4-FFF2-40B4-BE49-F238E27FC236}">
                <a16:creationId xmlns:a16="http://schemas.microsoft.com/office/drawing/2014/main" id="{EF0E9DC4-848C-498F-AA26-21B03107DF12}"/>
              </a:ext>
            </a:extLst>
          </p:cNvPr>
          <p:cNvSpPr>
            <a:spLocks noGrp="1"/>
          </p:cNvSpPr>
          <p:nvPr>
            <p:ph type="pic" idx="1"/>
          </p:nvPr>
        </p:nvSpPr>
        <p:spPr>
          <a:xfrm>
            <a:off x="2536165" y="1268083"/>
            <a:ext cx="8954219" cy="4573918"/>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9" name="Marcador de texto 8">
            <a:extLst>
              <a:ext uri="{FF2B5EF4-FFF2-40B4-BE49-F238E27FC236}">
                <a16:creationId xmlns:a16="http://schemas.microsoft.com/office/drawing/2014/main" id="{02009D94-4998-4085-B4DE-541AE5480DFF}"/>
              </a:ext>
            </a:extLst>
          </p:cNvPr>
          <p:cNvSpPr>
            <a:spLocks noGrp="1"/>
          </p:cNvSpPr>
          <p:nvPr>
            <p:ph type="body" sz="quarter" idx="10" hasCustomPrompt="1"/>
          </p:nvPr>
        </p:nvSpPr>
        <p:spPr>
          <a:xfrm>
            <a:off x="695325" y="1897692"/>
            <a:ext cx="3562350" cy="3314700"/>
          </a:xfrm>
          <a:prstGeom prst="rect">
            <a:avLst/>
          </a:prstGeom>
          <a:solidFill>
            <a:schemeClr val="accent1"/>
          </a:solidFill>
        </p:spPr>
        <p:txBody>
          <a:bodyPr lIns="252000" tIns="252000" rIns="252000" bIns="252000" anchor="ctr" anchorCtr="0"/>
          <a:lstStyle>
            <a:lvl1pPr marL="0" indent="0" algn="ctr">
              <a:lnSpc>
                <a:spcPts val="1800"/>
              </a:lnSpc>
              <a:buNone/>
              <a:defRPr sz="1600" b="1">
                <a:solidFill>
                  <a:schemeClr val="bg1"/>
                </a:solidFill>
              </a:defRPr>
            </a:lvl1pPr>
          </a:lstStyle>
          <a:p>
            <a:pPr lvl="0"/>
            <a:r>
              <a:rPr lang="es-ES" dirty="0"/>
              <a:t>Agregar texto destacado</a:t>
            </a:r>
            <a:br>
              <a:rPr lang="es-ES" dirty="0"/>
            </a:br>
            <a:r>
              <a:rPr lang="es-ES" dirty="0"/>
              <a:t>o cita</a:t>
            </a:r>
            <a:endParaRPr lang="es-CL" dirty="0"/>
          </a:p>
        </p:txBody>
      </p:sp>
    </p:spTree>
    <p:extLst>
      <p:ext uri="{BB962C8B-B14F-4D97-AF65-F5344CB8AC3E}">
        <p14:creationId xmlns:p14="http://schemas.microsoft.com/office/powerpoint/2010/main" val="434524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ita o idea fuerza 2">
    <p:spTree>
      <p:nvGrpSpPr>
        <p:cNvPr id="1" name=""/>
        <p:cNvGrpSpPr/>
        <p:nvPr/>
      </p:nvGrpSpPr>
      <p:grpSpPr>
        <a:xfrm>
          <a:off x="0" y="0"/>
          <a:ext cx="0" cy="0"/>
          <a:chOff x="0" y="0"/>
          <a:chExt cx="0" cy="0"/>
        </a:xfrm>
      </p:grpSpPr>
      <p:sp>
        <p:nvSpPr>
          <p:cNvPr id="7" name="Marcador de posición de imagen 2">
            <a:extLst>
              <a:ext uri="{FF2B5EF4-FFF2-40B4-BE49-F238E27FC236}">
                <a16:creationId xmlns:a16="http://schemas.microsoft.com/office/drawing/2014/main" id="{EF0E9DC4-848C-498F-AA26-21B03107DF12}"/>
              </a:ext>
            </a:extLst>
          </p:cNvPr>
          <p:cNvSpPr>
            <a:spLocks noGrp="1"/>
          </p:cNvSpPr>
          <p:nvPr>
            <p:ph type="pic" idx="1"/>
          </p:nvPr>
        </p:nvSpPr>
        <p:spPr>
          <a:xfrm>
            <a:off x="695325" y="1268083"/>
            <a:ext cx="10795059" cy="4573918"/>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9" name="Marcador de texto 8">
            <a:extLst>
              <a:ext uri="{FF2B5EF4-FFF2-40B4-BE49-F238E27FC236}">
                <a16:creationId xmlns:a16="http://schemas.microsoft.com/office/drawing/2014/main" id="{02009D94-4998-4085-B4DE-541AE5480DFF}"/>
              </a:ext>
            </a:extLst>
          </p:cNvPr>
          <p:cNvSpPr>
            <a:spLocks noGrp="1"/>
          </p:cNvSpPr>
          <p:nvPr>
            <p:ph type="body" sz="quarter" idx="10" hasCustomPrompt="1"/>
          </p:nvPr>
        </p:nvSpPr>
        <p:spPr>
          <a:xfrm>
            <a:off x="4311679" y="1897692"/>
            <a:ext cx="3562350" cy="3314700"/>
          </a:xfrm>
          <a:prstGeom prst="rect">
            <a:avLst/>
          </a:prstGeom>
          <a:solidFill>
            <a:schemeClr val="accent3"/>
          </a:solidFill>
        </p:spPr>
        <p:txBody>
          <a:bodyPr lIns="252000" tIns="252000" rIns="252000" bIns="252000" anchor="ctr" anchorCtr="0"/>
          <a:lstStyle>
            <a:lvl1pPr marL="0" indent="0" algn="ctr">
              <a:lnSpc>
                <a:spcPts val="1800"/>
              </a:lnSpc>
              <a:buNone/>
              <a:defRPr sz="1600" b="1">
                <a:solidFill>
                  <a:schemeClr val="bg1"/>
                </a:solidFill>
              </a:defRPr>
            </a:lvl1pPr>
          </a:lstStyle>
          <a:p>
            <a:pPr lvl="0"/>
            <a:r>
              <a:rPr lang="es-ES" dirty="0"/>
              <a:t>Agregar texto destacado</a:t>
            </a:r>
            <a:br>
              <a:rPr lang="es-ES" dirty="0"/>
            </a:br>
            <a:r>
              <a:rPr lang="es-ES" dirty="0"/>
              <a:t>o cita</a:t>
            </a:r>
            <a:endParaRPr lang="es-CL" dirty="0"/>
          </a:p>
        </p:txBody>
      </p:sp>
    </p:spTree>
    <p:extLst>
      <p:ext uri="{BB962C8B-B14F-4D97-AF65-F5344CB8AC3E}">
        <p14:creationId xmlns:p14="http://schemas.microsoft.com/office/powerpoint/2010/main" val="131188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ta o idea fuerza 3">
    <p:bg>
      <p:bgPr>
        <a:solidFill>
          <a:schemeClr val="bg1">
            <a:lumMod val="95000"/>
          </a:schemeClr>
        </a:solidFill>
        <a:effectLst/>
      </p:bgPr>
    </p:bg>
    <p:spTree>
      <p:nvGrpSpPr>
        <p:cNvPr id="1" name=""/>
        <p:cNvGrpSpPr/>
        <p:nvPr/>
      </p:nvGrpSpPr>
      <p:grpSpPr>
        <a:xfrm>
          <a:off x="0" y="0"/>
          <a:ext cx="0" cy="0"/>
          <a:chOff x="0" y="0"/>
          <a:chExt cx="0" cy="0"/>
        </a:xfrm>
      </p:grpSpPr>
      <p:sp>
        <p:nvSpPr>
          <p:cNvPr id="7" name="Marcador de posición de imagen 2">
            <a:extLst>
              <a:ext uri="{FF2B5EF4-FFF2-40B4-BE49-F238E27FC236}">
                <a16:creationId xmlns:a16="http://schemas.microsoft.com/office/drawing/2014/main" id="{EF0E9DC4-848C-498F-AA26-21B03107DF12}"/>
              </a:ext>
            </a:extLst>
          </p:cNvPr>
          <p:cNvSpPr>
            <a:spLocks noGrp="1"/>
          </p:cNvSpPr>
          <p:nvPr>
            <p:ph type="pic" idx="1"/>
          </p:nvPr>
        </p:nvSpPr>
        <p:spPr>
          <a:xfrm>
            <a:off x="695325" y="1268083"/>
            <a:ext cx="8954219" cy="4573918"/>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9" name="Marcador de texto 8">
            <a:extLst>
              <a:ext uri="{FF2B5EF4-FFF2-40B4-BE49-F238E27FC236}">
                <a16:creationId xmlns:a16="http://schemas.microsoft.com/office/drawing/2014/main" id="{02009D94-4998-4085-B4DE-541AE5480DFF}"/>
              </a:ext>
            </a:extLst>
          </p:cNvPr>
          <p:cNvSpPr>
            <a:spLocks noGrp="1"/>
          </p:cNvSpPr>
          <p:nvPr>
            <p:ph type="body" sz="quarter" idx="10" hasCustomPrompt="1"/>
          </p:nvPr>
        </p:nvSpPr>
        <p:spPr>
          <a:xfrm>
            <a:off x="7962900" y="1897692"/>
            <a:ext cx="3562350" cy="3314700"/>
          </a:xfrm>
          <a:prstGeom prst="rect">
            <a:avLst/>
          </a:prstGeom>
          <a:solidFill>
            <a:schemeClr val="accent2"/>
          </a:solidFill>
        </p:spPr>
        <p:txBody>
          <a:bodyPr lIns="252000" tIns="252000" rIns="252000" bIns="252000" anchor="ctr" anchorCtr="0"/>
          <a:lstStyle>
            <a:lvl1pPr marL="0" indent="0" algn="ctr">
              <a:lnSpc>
                <a:spcPts val="1800"/>
              </a:lnSpc>
              <a:buNone/>
              <a:defRPr sz="1600" b="1">
                <a:solidFill>
                  <a:schemeClr val="tx1"/>
                </a:solidFill>
              </a:defRPr>
            </a:lvl1pPr>
          </a:lstStyle>
          <a:p>
            <a:pPr lvl="0"/>
            <a:r>
              <a:rPr lang="es-ES" dirty="0"/>
              <a:t>Agregar texto destacado</a:t>
            </a:r>
            <a:br>
              <a:rPr lang="es-ES" dirty="0"/>
            </a:br>
            <a:r>
              <a:rPr lang="es-ES" dirty="0"/>
              <a:t>o cita</a:t>
            </a:r>
            <a:endParaRPr lang="es-CL" dirty="0"/>
          </a:p>
        </p:txBody>
      </p:sp>
    </p:spTree>
    <p:extLst>
      <p:ext uri="{BB962C8B-B14F-4D97-AF65-F5344CB8AC3E}">
        <p14:creationId xmlns:p14="http://schemas.microsoft.com/office/powerpoint/2010/main" val="1202785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plicación por Pun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695326" y="1784836"/>
            <a:ext cx="3086100" cy="641123"/>
          </a:xfrm>
          <a:prstGeom prst="rect">
            <a:avLst/>
          </a:prstGeom>
        </p:spPr>
        <p:txBody>
          <a:bodyPr lIns="0" tIns="0" rIns="0" bIns="0" anchor="t" anchorCtr="0">
            <a:normAutofit/>
          </a:bodyPr>
          <a:lstStyle>
            <a:lvl1pPr algn="l">
              <a:lnSpc>
                <a:spcPts val="2600"/>
              </a:lnSpc>
              <a:defRPr sz="2400" b="1">
                <a:solidFill>
                  <a:schemeClr val="accent1"/>
                </a:solidFill>
              </a:defRPr>
            </a:lvl1pPr>
          </a:lstStyle>
          <a:p>
            <a:r>
              <a:rPr lang="es-ES" dirty="0"/>
              <a:t>Título o Enunciado</a:t>
            </a:r>
            <a:endParaRPr lang="es-CL" dirty="0"/>
          </a:p>
        </p:txBody>
      </p:sp>
      <p:sp>
        <p:nvSpPr>
          <p:cNvPr id="8" name="Marcador de texto 2">
            <a:extLst>
              <a:ext uri="{FF2B5EF4-FFF2-40B4-BE49-F238E27FC236}">
                <a16:creationId xmlns:a16="http://schemas.microsoft.com/office/drawing/2014/main" id="{44DF776D-3FD6-4D94-89A1-A72BEC9C0413}"/>
              </a:ext>
            </a:extLst>
          </p:cNvPr>
          <p:cNvSpPr>
            <a:spLocks noGrp="1"/>
          </p:cNvSpPr>
          <p:nvPr>
            <p:ph type="body" idx="10"/>
          </p:nvPr>
        </p:nvSpPr>
        <p:spPr>
          <a:xfrm>
            <a:off x="695325" y="2678906"/>
            <a:ext cx="3086100" cy="3163094"/>
          </a:xfrm>
          <a:prstGeom prst="rect">
            <a:avLst/>
          </a:prstGeom>
        </p:spPr>
        <p:txBody>
          <a:bodyPr lIns="0" tIns="0" rIns="0" bIns="0"/>
          <a:lstStyle>
            <a:lvl1pPr marL="0" indent="0">
              <a:lnSpc>
                <a:spcPts val="1600"/>
              </a:lnSpc>
              <a:buNone/>
              <a:defRPr sz="13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5" name="Marcador de texto 4">
            <a:extLst>
              <a:ext uri="{FF2B5EF4-FFF2-40B4-BE49-F238E27FC236}">
                <a16:creationId xmlns:a16="http://schemas.microsoft.com/office/drawing/2014/main" id="{860B473D-A6CC-4DA4-9939-45893495D92A}"/>
              </a:ext>
            </a:extLst>
          </p:cNvPr>
          <p:cNvSpPr>
            <a:spLocks noGrp="1"/>
          </p:cNvSpPr>
          <p:nvPr>
            <p:ph type="body" sz="quarter" idx="11" hasCustomPrompt="1"/>
          </p:nvPr>
        </p:nvSpPr>
        <p:spPr>
          <a:xfrm>
            <a:off x="4443412" y="1533526"/>
            <a:ext cx="1147764" cy="1147764"/>
          </a:xfrm>
          <a:prstGeom prst="rect">
            <a:avLst/>
          </a:prstGeom>
          <a:solidFill>
            <a:schemeClr val="accent1"/>
          </a:solidFill>
        </p:spPr>
        <p:txBody>
          <a:bodyPr anchor="ctr" anchorCtr="0"/>
          <a:lstStyle>
            <a:lvl1pPr marL="0" indent="0" algn="ctr">
              <a:buNone/>
              <a:defRPr sz="3600" b="1">
                <a:solidFill>
                  <a:schemeClr val="bg1"/>
                </a:solidFill>
              </a:defRPr>
            </a:lvl1pPr>
          </a:lstStyle>
          <a:p>
            <a:pPr lvl="0"/>
            <a:r>
              <a:rPr lang="es-ES" dirty="0"/>
              <a:t>01</a:t>
            </a:r>
            <a:endParaRPr lang="es-CL" dirty="0"/>
          </a:p>
        </p:txBody>
      </p:sp>
      <p:sp>
        <p:nvSpPr>
          <p:cNvPr id="11" name="Marcador de texto 10">
            <a:extLst>
              <a:ext uri="{FF2B5EF4-FFF2-40B4-BE49-F238E27FC236}">
                <a16:creationId xmlns:a16="http://schemas.microsoft.com/office/drawing/2014/main" id="{148BF0F4-6697-4145-88DC-B6C5B906A0FD}"/>
              </a:ext>
            </a:extLst>
          </p:cNvPr>
          <p:cNvSpPr>
            <a:spLocks noGrp="1"/>
          </p:cNvSpPr>
          <p:nvPr>
            <p:ph type="body" sz="quarter" idx="12" hasCustomPrompt="1"/>
          </p:nvPr>
        </p:nvSpPr>
        <p:spPr>
          <a:xfrm>
            <a:off x="5591176" y="1533526"/>
            <a:ext cx="5676899" cy="114538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6" name="Marcador de texto 4">
            <a:extLst>
              <a:ext uri="{FF2B5EF4-FFF2-40B4-BE49-F238E27FC236}">
                <a16:creationId xmlns:a16="http://schemas.microsoft.com/office/drawing/2014/main" id="{AE5E2E53-40D6-41C5-8DD7-B6DCCE0CAE33}"/>
              </a:ext>
            </a:extLst>
          </p:cNvPr>
          <p:cNvSpPr>
            <a:spLocks noGrp="1"/>
          </p:cNvSpPr>
          <p:nvPr>
            <p:ph type="body" sz="quarter" idx="13" hasCustomPrompt="1"/>
          </p:nvPr>
        </p:nvSpPr>
        <p:spPr>
          <a:xfrm>
            <a:off x="4443412" y="2949568"/>
            <a:ext cx="1147764" cy="1147764"/>
          </a:xfrm>
          <a:prstGeom prst="rect">
            <a:avLst/>
          </a:prstGeom>
          <a:solidFill>
            <a:schemeClr val="accent2"/>
          </a:solidFill>
        </p:spPr>
        <p:txBody>
          <a:bodyPr anchor="ctr" anchorCtr="0"/>
          <a:lstStyle>
            <a:lvl1pPr marL="0" indent="0" algn="ctr">
              <a:buNone/>
              <a:defRPr sz="3600" b="1">
                <a:solidFill>
                  <a:schemeClr val="bg1"/>
                </a:solidFill>
              </a:defRPr>
            </a:lvl1pPr>
          </a:lstStyle>
          <a:p>
            <a:pPr lvl="0"/>
            <a:r>
              <a:rPr lang="es-ES" dirty="0"/>
              <a:t>02</a:t>
            </a:r>
            <a:endParaRPr lang="es-CL" dirty="0"/>
          </a:p>
        </p:txBody>
      </p:sp>
      <p:sp>
        <p:nvSpPr>
          <p:cNvPr id="17" name="Marcador de texto 10">
            <a:extLst>
              <a:ext uri="{FF2B5EF4-FFF2-40B4-BE49-F238E27FC236}">
                <a16:creationId xmlns:a16="http://schemas.microsoft.com/office/drawing/2014/main" id="{5C71B0C8-F541-4AAE-8F1C-A4DFDEC2341E}"/>
              </a:ext>
            </a:extLst>
          </p:cNvPr>
          <p:cNvSpPr>
            <a:spLocks noGrp="1"/>
          </p:cNvSpPr>
          <p:nvPr>
            <p:ph type="body" sz="quarter" idx="14" hasCustomPrompt="1"/>
          </p:nvPr>
        </p:nvSpPr>
        <p:spPr>
          <a:xfrm>
            <a:off x="5591176" y="2949568"/>
            <a:ext cx="5676899" cy="114538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8" name="Marcador de texto 4">
            <a:extLst>
              <a:ext uri="{FF2B5EF4-FFF2-40B4-BE49-F238E27FC236}">
                <a16:creationId xmlns:a16="http://schemas.microsoft.com/office/drawing/2014/main" id="{851DCBBA-5C3A-4E80-A8F6-569F1B10D96A}"/>
              </a:ext>
            </a:extLst>
          </p:cNvPr>
          <p:cNvSpPr>
            <a:spLocks noGrp="1"/>
          </p:cNvSpPr>
          <p:nvPr>
            <p:ph type="body" sz="quarter" idx="15" hasCustomPrompt="1"/>
          </p:nvPr>
        </p:nvSpPr>
        <p:spPr>
          <a:xfrm>
            <a:off x="4443412" y="4395784"/>
            <a:ext cx="1147764" cy="1147764"/>
          </a:xfrm>
          <a:prstGeom prst="rect">
            <a:avLst/>
          </a:prstGeom>
          <a:solidFill>
            <a:schemeClr val="accent3"/>
          </a:solidFill>
        </p:spPr>
        <p:txBody>
          <a:bodyPr anchor="ctr" anchorCtr="0"/>
          <a:lstStyle>
            <a:lvl1pPr marL="0" indent="0" algn="ctr">
              <a:buNone/>
              <a:defRPr sz="3600" b="1">
                <a:solidFill>
                  <a:schemeClr val="bg1"/>
                </a:solidFill>
              </a:defRPr>
            </a:lvl1pPr>
          </a:lstStyle>
          <a:p>
            <a:pPr lvl="0"/>
            <a:r>
              <a:rPr lang="es-ES" dirty="0"/>
              <a:t>03</a:t>
            </a:r>
            <a:endParaRPr lang="es-CL" dirty="0"/>
          </a:p>
        </p:txBody>
      </p:sp>
      <p:sp>
        <p:nvSpPr>
          <p:cNvPr id="19" name="Marcador de texto 10">
            <a:extLst>
              <a:ext uri="{FF2B5EF4-FFF2-40B4-BE49-F238E27FC236}">
                <a16:creationId xmlns:a16="http://schemas.microsoft.com/office/drawing/2014/main" id="{8F5ACB2F-1044-40AD-9007-2E20D9AC22BD}"/>
              </a:ext>
            </a:extLst>
          </p:cNvPr>
          <p:cNvSpPr>
            <a:spLocks noGrp="1"/>
          </p:cNvSpPr>
          <p:nvPr>
            <p:ph type="body" sz="quarter" idx="16" hasCustomPrompt="1"/>
          </p:nvPr>
        </p:nvSpPr>
        <p:spPr>
          <a:xfrm>
            <a:off x="5591176" y="4395784"/>
            <a:ext cx="5676899" cy="114538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Tree>
    <p:extLst>
      <p:ext uri="{BB962C8B-B14F-4D97-AF65-F5344CB8AC3E}">
        <p14:creationId xmlns:p14="http://schemas.microsoft.com/office/powerpoint/2010/main" val="3991540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Explicación por Pun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695326" y="1784836"/>
            <a:ext cx="3086100" cy="641123"/>
          </a:xfrm>
          <a:prstGeom prst="rect">
            <a:avLst/>
          </a:prstGeom>
        </p:spPr>
        <p:txBody>
          <a:bodyPr lIns="0" tIns="0" rIns="0" bIns="0" anchor="t" anchorCtr="0">
            <a:normAutofit/>
          </a:bodyPr>
          <a:lstStyle>
            <a:lvl1pPr algn="l">
              <a:lnSpc>
                <a:spcPts val="2600"/>
              </a:lnSpc>
              <a:defRPr sz="2400" b="1">
                <a:solidFill>
                  <a:schemeClr val="accent1"/>
                </a:solidFill>
              </a:defRPr>
            </a:lvl1pPr>
          </a:lstStyle>
          <a:p>
            <a:r>
              <a:rPr lang="es-ES" dirty="0"/>
              <a:t>Título o Enunciado</a:t>
            </a:r>
            <a:endParaRPr lang="es-CL" dirty="0"/>
          </a:p>
        </p:txBody>
      </p:sp>
      <p:sp>
        <p:nvSpPr>
          <p:cNvPr id="8" name="Marcador de texto 2">
            <a:extLst>
              <a:ext uri="{FF2B5EF4-FFF2-40B4-BE49-F238E27FC236}">
                <a16:creationId xmlns:a16="http://schemas.microsoft.com/office/drawing/2014/main" id="{44DF776D-3FD6-4D94-89A1-A72BEC9C0413}"/>
              </a:ext>
            </a:extLst>
          </p:cNvPr>
          <p:cNvSpPr>
            <a:spLocks noGrp="1"/>
          </p:cNvSpPr>
          <p:nvPr>
            <p:ph type="body" idx="10"/>
          </p:nvPr>
        </p:nvSpPr>
        <p:spPr>
          <a:xfrm>
            <a:off x="695325" y="2678906"/>
            <a:ext cx="3086100" cy="3163094"/>
          </a:xfrm>
          <a:prstGeom prst="rect">
            <a:avLst/>
          </a:prstGeom>
        </p:spPr>
        <p:txBody>
          <a:bodyPr lIns="0" tIns="0" rIns="0" bIns="0"/>
          <a:lstStyle>
            <a:lvl1pPr marL="0" indent="0">
              <a:lnSpc>
                <a:spcPts val="1600"/>
              </a:lnSpc>
              <a:buNone/>
              <a:defRPr sz="13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5" name="Marcador de texto 4">
            <a:extLst>
              <a:ext uri="{FF2B5EF4-FFF2-40B4-BE49-F238E27FC236}">
                <a16:creationId xmlns:a16="http://schemas.microsoft.com/office/drawing/2014/main" id="{860B473D-A6CC-4DA4-9939-45893495D92A}"/>
              </a:ext>
            </a:extLst>
          </p:cNvPr>
          <p:cNvSpPr>
            <a:spLocks noGrp="1"/>
          </p:cNvSpPr>
          <p:nvPr>
            <p:ph type="body" sz="quarter" idx="11" hasCustomPrompt="1"/>
          </p:nvPr>
        </p:nvSpPr>
        <p:spPr>
          <a:xfrm>
            <a:off x="4443412" y="1785358"/>
            <a:ext cx="1147764" cy="895931"/>
          </a:xfrm>
          <a:prstGeom prst="rect">
            <a:avLst/>
          </a:prstGeom>
          <a:solidFill>
            <a:schemeClr val="accent1"/>
          </a:solidFill>
        </p:spPr>
        <p:txBody>
          <a:bodyPr anchor="ctr" anchorCtr="0"/>
          <a:lstStyle>
            <a:lvl1pPr marL="0" indent="0" algn="ctr">
              <a:buNone/>
              <a:defRPr sz="3600" b="1">
                <a:solidFill>
                  <a:schemeClr val="bg1"/>
                </a:solidFill>
              </a:defRPr>
            </a:lvl1pPr>
          </a:lstStyle>
          <a:p>
            <a:pPr lvl="0"/>
            <a:r>
              <a:rPr lang="es-ES" dirty="0"/>
              <a:t>01</a:t>
            </a:r>
            <a:endParaRPr lang="es-CL" dirty="0"/>
          </a:p>
        </p:txBody>
      </p:sp>
      <p:sp>
        <p:nvSpPr>
          <p:cNvPr id="11" name="Marcador de texto 10">
            <a:extLst>
              <a:ext uri="{FF2B5EF4-FFF2-40B4-BE49-F238E27FC236}">
                <a16:creationId xmlns:a16="http://schemas.microsoft.com/office/drawing/2014/main" id="{148BF0F4-6697-4145-88DC-B6C5B906A0FD}"/>
              </a:ext>
            </a:extLst>
          </p:cNvPr>
          <p:cNvSpPr>
            <a:spLocks noGrp="1"/>
          </p:cNvSpPr>
          <p:nvPr>
            <p:ph type="body" sz="quarter" idx="12" hasCustomPrompt="1"/>
          </p:nvPr>
        </p:nvSpPr>
        <p:spPr>
          <a:xfrm>
            <a:off x="5591176" y="1784836"/>
            <a:ext cx="5676899" cy="89407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6" name="Marcador de texto 4">
            <a:extLst>
              <a:ext uri="{FF2B5EF4-FFF2-40B4-BE49-F238E27FC236}">
                <a16:creationId xmlns:a16="http://schemas.microsoft.com/office/drawing/2014/main" id="{AE5E2E53-40D6-41C5-8DD7-B6DCCE0CAE33}"/>
              </a:ext>
            </a:extLst>
          </p:cNvPr>
          <p:cNvSpPr>
            <a:spLocks noGrp="1"/>
          </p:cNvSpPr>
          <p:nvPr>
            <p:ph type="body" sz="quarter" idx="13" hasCustomPrompt="1"/>
          </p:nvPr>
        </p:nvSpPr>
        <p:spPr>
          <a:xfrm>
            <a:off x="4443412" y="2767069"/>
            <a:ext cx="1147764" cy="895931"/>
          </a:xfrm>
          <a:prstGeom prst="rect">
            <a:avLst/>
          </a:prstGeom>
          <a:solidFill>
            <a:schemeClr val="accent2"/>
          </a:solidFill>
        </p:spPr>
        <p:txBody>
          <a:bodyPr anchor="ctr" anchorCtr="0"/>
          <a:lstStyle>
            <a:lvl1pPr marL="0" indent="0" algn="ctr">
              <a:buNone/>
              <a:defRPr sz="3600" b="1">
                <a:solidFill>
                  <a:schemeClr val="bg1"/>
                </a:solidFill>
              </a:defRPr>
            </a:lvl1pPr>
          </a:lstStyle>
          <a:p>
            <a:pPr lvl="0"/>
            <a:r>
              <a:rPr lang="es-ES" dirty="0"/>
              <a:t>02</a:t>
            </a:r>
            <a:endParaRPr lang="es-CL" dirty="0"/>
          </a:p>
        </p:txBody>
      </p:sp>
      <p:sp>
        <p:nvSpPr>
          <p:cNvPr id="17" name="Marcador de texto 10">
            <a:extLst>
              <a:ext uri="{FF2B5EF4-FFF2-40B4-BE49-F238E27FC236}">
                <a16:creationId xmlns:a16="http://schemas.microsoft.com/office/drawing/2014/main" id="{5C71B0C8-F541-4AAE-8F1C-A4DFDEC2341E}"/>
              </a:ext>
            </a:extLst>
          </p:cNvPr>
          <p:cNvSpPr>
            <a:spLocks noGrp="1"/>
          </p:cNvSpPr>
          <p:nvPr>
            <p:ph type="body" sz="quarter" idx="14" hasCustomPrompt="1"/>
          </p:nvPr>
        </p:nvSpPr>
        <p:spPr>
          <a:xfrm>
            <a:off x="5591176" y="2766547"/>
            <a:ext cx="5676899" cy="89407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8" name="Marcador de texto 4">
            <a:extLst>
              <a:ext uri="{FF2B5EF4-FFF2-40B4-BE49-F238E27FC236}">
                <a16:creationId xmlns:a16="http://schemas.microsoft.com/office/drawing/2014/main" id="{851DCBBA-5C3A-4E80-A8F6-569F1B10D96A}"/>
              </a:ext>
            </a:extLst>
          </p:cNvPr>
          <p:cNvSpPr>
            <a:spLocks noGrp="1"/>
          </p:cNvSpPr>
          <p:nvPr>
            <p:ph type="body" sz="quarter" idx="15" hasCustomPrompt="1"/>
          </p:nvPr>
        </p:nvSpPr>
        <p:spPr>
          <a:xfrm>
            <a:off x="4424363" y="3746397"/>
            <a:ext cx="1147764" cy="895931"/>
          </a:xfrm>
          <a:prstGeom prst="rect">
            <a:avLst/>
          </a:prstGeom>
          <a:solidFill>
            <a:schemeClr val="accent3"/>
          </a:solidFill>
        </p:spPr>
        <p:txBody>
          <a:bodyPr anchor="ctr" anchorCtr="0"/>
          <a:lstStyle>
            <a:lvl1pPr marL="0" indent="0" algn="ctr">
              <a:buNone/>
              <a:defRPr sz="3600" b="1">
                <a:solidFill>
                  <a:schemeClr val="bg1"/>
                </a:solidFill>
              </a:defRPr>
            </a:lvl1pPr>
          </a:lstStyle>
          <a:p>
            <a:pPr lvl="0"/>
            <a:r>
              <a:rPr lang="es-ES" dirty="0"/>
              <a:t>03</a:t>
            </a:r>
            <a:endParaRPr lang="es-CL" dirty="0"/>
          </a:p>
        </p:txBody>
      </p:sp>
      <p:sp>
        <p:nvSpPr>
          <p:cNvPr id="19" name="Marcador de texto 10">
            <a:extLst>
              <a:ext uri="{FF2B5EF4-FFF2-40B4-BE49-F238E27FC236}">
                <a16:creationId xmlns:a16="http://schemas.microsoft.com/office/drawing/2014/main" id="{8F5ACB2F-1044-40AD-9007-2E20D9AC22BD}"/>
              </a:ext>
            </a:extLst>
          </p:cNvPr>
          <p:cNvSpPr>
            <a:spLocks noGrp="1"/>
          </p:cNvSpPr>
          <p:nvPr>
            <p:ph type="body" sz="quarter" idx="16" hasCustomPrompt="1"/>
          </p:nvPr>
        </p:nvSpPr>
        <p:spPr>
          <a:xfrm>
            <a:off x="5572127" y="3745875"/>
            <a:ext cx="5676899" cy="89407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0" name="Marcador de texto 4">
            <a:extLst>
              <a:ext uri="{FF2B5EF4-FFF2-40B4-BE49-F238E27FC236}">
                <a16:creationId xmlns:a16="http://schemas.microsoft.com/office/drawing/2014/main" id="{558D6FB3-3113-3243-8A57-6FC51D44E65A}"/>
              </a:ext>
            </a:extLst>
          </p:cNvPr>
          <p:cNvSpPr>
            <a:spLocks noGrp="1"/>
          </p:cNvSpPr>
          <p:nvPr>
            <p:ph type="body" sz="quarter" idx="17" hasCustomPrompt="1"/>
          </p:nvPr>
        </p:nvSpPr>
        <p:spPr>
          <a:xfrm>
            <a:off x="4443412" y="4723342"/>
            <a:ext cx="1147764" cy="895931"/>
          </a:xfrm>
          <a:prstGeom prst="rect">
            <a:avLst/>
          </a:prstGeom>
          <a:solidFill>
            <a:srgbClr val="0B7A75"/>
          </a:solidFill>
        </p:spPr>
        <p:txBody>
          <a:bodyPr anchor="ctr" anchorCtr="0"/>
          <a:lstStyle>
            <a:lvl1pPr marL="0" indent="0" algn="ctr">
              <a:buNone/>
              <a:defRPr sz="3600" b="1">
                <a:solidFill>
                  <a:schemeClr val="bg1"/>
                </a:solidFill>
              </a:defRPr>
            </a:lvl1pPr>
          </a:lstStyle>
          <a:p>
            <a:pPr lvl="0"/>
            <a:r>
              <a:rPr lang="es-ES" dirty="0"/>
              <a:t>04</a:t>
            </a:r>
            <a:endParaRPr lang="es-CL" dirty="0"/>
          </a:p>
        </p:txBody>
      </p:sp>
      <p:sp>
        <p:nvSpPr>
          <p:cNvPr id="12" name="Marcador de texto 10">
            <a:extLst>
              <a:ext uri="{FF2B5EF4-FFF2-40B4-BE49-F238E27FC236}">
                <a16:creationId xmlns:a16="http://schemas.microsoft.com/office/drawing/2014/main" id="{93B923F4-F481-1446-B918-CFABBA65B579}"/>
              </a:ext>
            </a:extLst>
          </p:cNvPr>
          <p:cNvSpPr>
            <a:spLocks noGrp="1"/>
          </p:cNvSpPr>
          <p:nvPr>
            <p:ph type="body" sz="quarter" idx="18" hasCustomPrompt="1"/>
          </p:nvPr>
        </p:nvSpPr>
        <p:spPr>
          <a:xfrm>
            <a:off x="5591176" y="4722820"/>
            <a:ext cx="5676899" cy="89407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Tree>
    <p:extLst>
      <p:ext uri="{BB962C8B-B14F-4D97-AF65-F5344CB8AC3E}">
        <p14:creationId xmlns:p14="http://schemas.microsoft.com/office/powerpoint/2010/main" val="2856650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plicación por Puntos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2319338" y="1376138"/>
            <a:ext cx="7553324" cy="619124"/>
          </a:xfrm>
          <a:prstGeom prst="rect">
            <a:avLst/>
          </a:prstGeom>
        </p:spPr>
        <p:txBody>
          <a:bodyPr lIns="0" tIns="0" rIns="0" bIns="0" anchor="t" anchorCtr="0">
            <a:normAutofit/>
          </a:bodyPr>
          <a:lstStyle>
            <a:lvl1pPr algn="ctr">
              <a:lnSpc>
                <a:spcPts val="2700"/>
              </a:lnSpc>
              <a:defRPr sz="2400" b="1">
                <a:solidFill>
                  <a:schemeClr val="accent1"/>
                </a:solidFill>
              </a:defRPr>
            </a:lvl1pPr>
          </a:lstStyle>
          <a:p>
            <a:r>
              <a:rPr lang="es-ES" dirty="0"/>
              <a:t>Título o</a:t>
            </a:r>
            <a:br>
              <a:rPr lang="es-ES" dirty="0"/>
            </a:br>
            <a:r>
              <a:rPr lang="es-ES" dirty="0"/>
              <a:t>Enunciado</a:t>
            </a:r>
            <a:endParaRPr lang="es-CL" dirty="0"/>
          </a:p>
        </p:txBody>
      </p:sp>
      <p:sp>
        <p:nvSpPr>
          <p:cNvPr id="5" name="Marcador de texto 4">
            <a:extLst>
              <a:ext uri="{FF2B5EF4-FFF2-40B4-BE49-F238E27FC236}">
                <a16:creationId xmlns:a16="http://schemas.microsoft.com/office/drawing/2014/main" id="{860B473D-A6CC-4DA4-9939-45893495D92A}"/>
              </a:ext>
            </a:extLst>
          </p:cNvPr>
          <p:cNvSpPr>
            <a:spLocks noGrp="1"/>
          </p:cNvSpPr>
          <p:nvPr>
            <p:ph type="body" sz="quarter" idx="11" hasCustomPrompt="1"/>
          </p:nvPr>
        </p:nvSpPr>
        <p:spPr>
          <a:xfrm>
            <a:off x="695326" y="2387148"/>
            <a:ext cx="1041852" cy="1041852"/>
          </a:xfrm>
          <a:prstGeom prst="rect">
            <a:avLst/>
          </a:prstGeom>
          <a:solidFill>
            <a:schemeClr val="accent1"/>
          </a:solidFill>
        </p:spPr>
        <p:txBody>
          <a:bodyPr anchor="ctr" anchorCtr="0"/>
          <a:lstStyle>
            <a:lvl1pPr marL="0" indent="0" algn="ctr">
              <a:buNone/>
              <a:defRPr sz="3600" b="1">
                <a:solidFill>
                  <a:schemeClr val="bg1"/>
                </a:solidFill>
              </a:defRPr>
            </a:lvl1pPr>
          </a:lstStyle>
          <a:p>
            <a:pPr lvl="0"/>
            <a:r>
              <a:rPr lang="es-ES" dirty="0"/>
              <a:t>01</a:t>
            </a:r>
            <a:endParaRPr lang="es-CL" dirty="0"/>
          </a:p>
        </p:txBody>
      </p:sp>
      <p:sp>
        <p:nvSpPr>
          <p:cNvPr id="11" name="Marcador de texto 10">
            <a:extLst>
              <a:ext uri="{FF2B5EF4-FFF2-40B4-BE49-F238E27FC236}">
                <a16:creationId xmlns:a16="http://schemas.microsoft.com/office/drawing/2014/main" id="{148BF0F4-6697-4145-88DC-B6C5B906A0FD}"/>
              </a:ext>
            </a:extLst>
          </p:cNvPr>
          <p:cNvSpPr>
            <a:spLocks noGrp="1"/>
          </p:cNvSpPr>
          <p:nvPr>
            <p:ph type="body" sz="quarter" idx="12" hasCustomPrompt="1"/>
          </p:nvPr>
        </p:nvSpPr>
        <p:spPr>
          <a:xfrm>
            <a:off x="1737178" y="2387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0" name="Marcador de texto 4">
            <a:extLst>
              <a:ext uri="{FF2B5EF4-FFF2-40B4-BE49-F238E27FC236}">
                <a16:creationId xmlns:a16="http://schemas.microsoft.com/office/drawing/2014/main" id="{F1776350-B538-4CE4-B8AA-A3DBFF53F44A}"/>
              </a:ext>
            </a:extLst>
          </p:cNvPr>
          <p:cNvSpPr>
            <a:spLocks noGrp="1"/>
          </p:cNvSpPr>
          <p:nvPr>
            <p:ph type="body" sz="quarter" idx="13" hasCustomPrompt="1"/>
          </p:nvPr>
        </p:nvSpPr>
        <p:spPr>
          <a:xfrm>
            <a:off x="6238877" y="2387148"/>
            <a:ext cx="1041852" cy="1041852"/>
          </a:xfrm>
          <a:prstGeom prst="rect">
            <a:avLst/>
          </a:prstGeom>
          <a:solidFill>
            <a:schemeClr val="accent4"/>
          </a:solidFill>
        </p:spPr>
        <p:txBody>
          <a:bodyPr anchor="ctr" anchorCtr="0"/>
          <a:lstStyle>
            <a:lvl1pPr marL="0" indent="0" algn="ctr">
              <a:buNone/>
              <a:defRPr sz="3600" b="1">
                <a:solidFill>
                  <a:schemeClr val="bg1"/>
                </a:solidFill>
              </a:defRPr>
            </a:lvl1pPr>
          </a:lstStyle>
          <a:p>
            <a:pPr lvl="0"/>
            <a:r>
              <a:rPr lang="es-ES" dirty="0"/>
              <a:t>04</a:t>
            </a:r>
            <a:endParaRPr lang="es-CL" dirty="0"/>
          </a:p>
        </p:txBody>
      </p:sp>
      <p:sp>
        <p:nvSpPr>
          <p:cNvPr id="12" name="Marcador de texto 10">
            <a:extLst>
              <a:ext uri="{FF2B5EF4-FFF2-40B4-BE49-F238E27FC236}">
                <a16:creationId xmlns:a16="http://schemas.microsoft.com/office/drawing/2014/main" id="{0AC0688C-69D2-4447-A387-06DDA0D1CBD3}"/>
              </a:ext>
            </a:extLst>
          </p:cNvPr>
          <p:cNvSpPr>
            <a:spLocks noGrp="1"/>
          </p:cNvSpPr>
          <p:nvPr>
            <p:ph type="body" sz="quarter" idx="14" hasCustomPrompt="1"/>
          </p:nvPr>
        </p:nvSpPr>
        <p:spPr>
          <a:xfrm>
            <a:off x="7280729" y="2387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3" name="Marcador de texto 4">
            <a:extLst>
              <a:ext uri="{FF2B5EF4-FFF2-40B4-BE49-F238E27FC236}">
                <a16:creationId xmlns:a16="http://schemas.microsoft.com/office/drawing/2014/main" id="{C74A3EF2-2920-455A-B2BB-72D3C57EB5A1}"/>
              </a:ext>
            </a:extLst>
          </p:cNvPr>
          <p:cNvSpPr>
            <a:spLocks noGrp="1"/>
          </p:cNvSpPr>
          <p:nvPr>
            <p:ph type="body" sz="quarter" idx="15" hasCustomPrompt="1"/>
          </p:nvPr>
        </p:nvSpPr>
        <p:spPr>
          <a:xfrm>
            <a:off x="695325" y="4800148"/>
            <a:ext cx="1041852" cy="1041852"/>
          </a:xfrm>
          <a:prstGeom prst="rect">
            <a:avLst/>
          </a:prstGeom>
          <a:solidFill>
            <a:schemeClr val="accent3"/>
          </a:solidFill>
        </p:spPr>
        <p:txBody>
          <a:bodyPr anchor="ctr" anchorCtr="0"/>
          <a:lstStyle>
            <a:lvl1pPr marL="0" indent="0" algn="ctr">
              <a:buNone/>
              <a:defRPr sz="3600" b="1">
                <a:solidFill>
                  <a:schemeClr val="bg1"/>
                </a:solidFill>
              </a:defRPr>
            </a:lvl1pPr>
          </a:lstStyle>
          <a:p>
            <a:pPr lvl="0"/>
            <a:r>
              <a:rPr lang="es-ES" dirty="0"/>
              <a:t>03</a:t>
            </a:r>
            <a:endParaRPr lang="es-CL" dirty="0"/>
          </a:p>
        </p:txBody>
      </p:sp>
      <p:sp>
        <p:nvSpPr>
          <p:cNvPr id="14" name="Marcador de texto 10">
            <a:extLst>
              <a:ext uri="{FF2B5EF4-FFF2-40B4-BE49-F238E27FC236}">
                <a16:creationId xmlns:a16="http://schemas.microsoft.com/office/drawing/2014/main" id="{67A9CFD9-4A2C-4892-B2FF-482625AA2EA9}"/>
              </a:ext>
            </a:extLst>
          </p:cNvPr>
          <p:cNvSpPr>
            <a:spLocks noGrp="1"/>
          </p:cNvSpPr>
          <p:nvPr>
            <p:ph type="body" sz="quarter" idx="16" hasCustomPrompt="1"/>
          </p:nvPr>
        </p:nvSpPr>
        <p:spPr>
          <a:xfrm>
            <a:off x="1737177" y="4800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5" name="Marcador de texto 4">
            <a:extLst>
              <a:ext uri="{FF2B5EF4-FFF2-40B4-BE49-F238E27FC236}">
                <a16:creationId xmlns:a16="http://schemas.microsoft.com/office/drawing/2014/main" id="{4A54F3CB-38F6-4C1A-BB99-0C89E15A1119}"/>
              </a:ext>
            </a:extLst>
          </p:cNvPr>
          <p:cNvSpPr>
            <a:spLocks noGrp="1"/>
          </p:cNvSpPr>
          <p:nvPr>
            <p:ph type="body" sz="quarter" idx="17" hasCustomPrompt="1"/>
          </p:nvPr>
        </p:nvSpPr>
        <p:spPr>
          <a:xfrm>
            <a:off x="6238876" y="4800148"/>
            <a:ext cx="1041852" cy="1041852"/>
          </a:xfrm>
          <a:prstGeom prst="rect">
            <a:avLst/>
          </a:prstGeom>
          <a:solidFill>
            <a:srgbClr val="0B7A75"/>
          </a:solidFill>
        </p:spPr>
        <p:txBody>
          <a:bodyPr anchor="ctr" anchorCtr="0"/>
          <a:lstStyle>
            <a:lvl1pPr marL="0" indent="0" algn="ctr">
              <a:buNone/>
              <a:defRPr sz="3600" b="1">
                <a:solidFill>
                  <a:schemeClr val="bg1"/>
                </a:solidFill>
              </a:defRPr>
            </a:lvl1pPr>
          </a:lstStyle>
          <a:p>
            <a:pPr lvl="0"/>
            <a:r>
              <a:rPr lang="es-ES" dirty="0"/>
              <a:t>06</a:t>
            </a:r>
            <a:endParaRPr lang="es-CL" dirty="0"/>
          </a:p>
        </p:txBody>
      </p:sp>
      <p:sp>
        <p:nvSpPr>
          <p:cNvPr id="20" name="Marcador de texto 10">
            <a:extLst>
              <a:ext uri="{FF2B5EF4-FFF2-40B4-BE49-F238E27FC236}">
                <a16:creationId xmlns:a16="http://schemas.microsoft.com/office/drawing/2014/main" id="{E91A372C-E261-46BC-BFA1-C0F3E100D9FD}"/>
              </a:ext>
            </a:extLst>
          </p:cNvPr>
          <p:cNvSpPr>
            <a:spLocks noGrp="1"/>
          </p:cNvSpPr>
          <p:nvPr>
            <p:ph type="body" sz="quarter" idx="18" hasCustomPrompt="1"/>
          </p:nvPr>
        </p:nvSpPr>
        <p:spPr>
          <a:xfrm>
            <a:off x="7280728" y="4800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21" name="Marcador de texto 4">
            <a:extLst>
              <a:ext uri="{FF2B5EF4-FFF2-40B4-BE49-F238E27FC236}">
                <a16:creationId xmlns:a16="http://schemas.microsoft.com/office/drawing/2014/main" id="{AAF8E3EF-9D2E-4C30-8DEF-9668964E29E8}"/>
              </a:ext>
            </a:extLst>
          </p:cNvPr>
          <p:cNvSpPr>
            <a:spLocks noGrp="1"/>
          </p:cNvSpPr>
          <p:nvPr>
            <p:ph type="body" sz="quarter" idx="19" hasCustomPrompt="1"/>
          </p:nvPr>
        </p:nvSpPr>
        <p:spPr>
          <a:xfrm>
            <a:off x="695325" y="3593648"/>
            <a:ext cx="1041852" cy="1041852"/>
          </a:xfrm>
          <a:prstGeom prst="rect">
            <a:avLst/>
          </a:prstGeom>
          <a:solidFill>
            <a:schemeClr val="accent2"/>
          </a:solidFill>
        </p:spPr>
        <p:txBody>
          <a:bodyPr anchor="ctr" anchorCtr="0"/>
          <a:lstStyle>
            <a:lvl1pPr marL="0" indent="0" algn="ctr">
              <a:buNone/>
              <a:defRPr sz="3600" b="1">
                <a:solidFill>
                  <a:schemeClr val="bg1"/>
                </a:solidFill>
              </a:defRPr>
            </a:lvl1pPr>
          </a:lstStyle>
          <a:p>
            <a:pPr lvl="0"/>
            <a:r>
              <a:rPr lang="es-ES" dirty="0"/>
              <a:t>02</a:t>
            </a:r>
            <a:endParaRPr lang="es-CL" dirty="0"/>
          </a:p>
        </p:txBody>
      </p:sp>
      <p:sp>
        <p:nvSpPr>
          <p:cNvPr id="22" name="Marcador de texto 10">
            <a:extLst>
              <a:ext uri="{FF2B5EF4-FFF2-40B4-BE49-F238E27FC236}">
                <a16:creationId xmlns:a16="http://schemas.microsoft.com/office/drawing/2014/main" id="{4DB0AA4F-28AB-4D18-9878-E7A94933C91A}"/>
              </a:ext>
            </a:extLst>
          </p:cNvPr>
          <p:cNvSpPr>
            <a:spLocks noGrp="1"/>
          </p:cNvSpPr>
          <p:nvPr>
            <p:ph type="body" sz="quarter" idx="20" hasCustomPrompt="1"/>
          </p:nvPr>
        </p:nvSpPr>
        <p:spPr>
          <a:xfrm>
            <a:off x="1737177" y="35936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23" name="Marcador de texto 4">
            <a:extLst>
              <a:ext uri="{FF2B5EF4-FFF2-40B4-BE49-F238E27FC236}">
                <a16:creationId xmlns:a16="http://schemas.microsoft.com/office/drawing/2014/main" id="{2A35C372-5FA0-4538-943F-B155A08B44C2}"/>
              </a:ext>
            </a:extLst>
          </p:cNvPr>
          <p:cNvSpPr>
            <a:spLocks noGrp="1"/>
          </p:cNvSpPr>
          <p:nvPr>
            <p:ph type="body" sz="quarter" idx="21" hasCustomPrompt="1"/>
          </p:nvPr>
        </p:nvSpPr>
        <p:spPr>
          <a:xfrm>
            <a:off x="6238876" y="3593648"/>
            <a:ext cx="1041852" cy="1041852"/>
          </a:xfrm>
          <a:prstGeom prst="rect">
            <a:avLst/>
          </a:prstGeom>
          <a:solidFill>
            <a:schemeClr val="accent5"/>
          </a:solidFill>
        </p:spPr>
        <p:txBody>
          <a:bodyPr anchor="ctr" anchorCtr="0"/>
          <a:lstStyle>
            <a:lvl1pPr marL="0" indent="0" algn="ctr">
              <a:buNone/>
              <a:defRPr sz="3600" b="1">
                <a:solidFill>
                  <a:schemeClr val="bg1"/>
                </a:solidFill>
              </a:defRPr>
            </a:lvl1pPr>
          </a:lstStyle>
          <a:p>
            <a:pPr lvl="0"/>
            <a:r>
              <a:rPr lang="es-ES" dirty="0"/>
              <a:t>05</a:t>
            </a:r>
            <a:endParaRPr lang="es-CL" dirty="0"/>
          </a:p>
        </p:txBody>
      </p:sp>
      <p:sp>
        <p:nvSpPr>
          <p:cNvPr id="24" name="Marcador de texto 10">
            <a:extLst>
              <a:ext uri="{FF2B5EF4-FFF2-40B4-BE49-F238E27FC236}">
                <a16:creationId xmlns:a16="http://schemas.microsoft.com/office/drawing/2014/main" id="{966D61FD-EF43-4F6C-B395-3E7ADD61DAF1}"/>
              </a:ext>
            </a:extLst>
          </p:cNvPr>
          <p:cNvSpPr>
            <a:spLocks noGrp="1"/>
          </p:cNvSpPr>
          <p:nvPr>
            <p:ph type="body" sz="quarter" idx="22" hasCustomPrompt="1"/>
          </p:nvPr>
        </p:nvSpPr>
        <p:spPr>
          <a:xfrm>
            <a:off x="7280728" y="35936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Tree>
    <p:extLst>
      <p:ext uri="{BB962C8B-B14F-4D97-AF65-F5344CB8AC3E}">
        <p14:creationId xmlns:p14="http://schemas.microsoft.com/office/powerpoint/2010/main" val="761940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xplicación con iconos">
    <p:spTree>
      <p:nvGrpSpPr>
        <p:cNvPr id="1" name=""/>
        <p:cNvGrpSpPr/>
        <p:nvPr/>
      </p:nvGrpSpPr>
      <p:grpSpPr>
        <a:xfrm>
          <a:off x="0" y="0"/>
          <a:ext cx="0" cy="0"/>
          <a:chOff x="0" y="0"/>
          <a:chExt cx="0" cy="0"/>
        </a:xfrm>
      </p:grpSpPr>
      <p:sp>
        <p:nvSpPr>
          <p:cNvPr id="17" name="Título 1">
            <a:extLst>
              <a:ext uri="{FF2B5EF4-FFF2-40B4-BE49-F238E27FC236}">
                <a16:creationId xmlns:a16="http://schemas.microsoft.com/office/drawing/2014/main" id="{92AC821A-C21A-4DCE-A615-860412C30894}"/>
              </a:ext>
            </a:extLst>
          </p:cNvPr>
          <p:cNvSpPr>
            <a:spLocks noGrp="1"/>
          </p:cNvSpPr>
          <p:nvPr>
            <p:ph type="ctrTitle" hasCustomPrompt="1"/>
          </p:nvPr>
        </p:nvSpPr>
        <p:spPr>
          <a:xfrm>
            <a:off x="2319338" y="1376138"/>
            <a:ext cx="7553324" cy="619124"/>
          </a:xfrm>
          <a:prstGeom prst="rect">
            <a:avLst/>
          </a:prstGeom>
        </p:spPr>
        <p:txBody>
          <a:bodyPr lIns="0" tIns="0" rIns="0" bIns="0" anchor="t" anchorCtr="0">
            <a:normAutofit/>
          </a:bodyPr>
          <a:lstStyle>
            <a:lvl1pPr algn="ctr">
              <a:lnSpc>
                <a:spcPts val="2700"/>
              </a:lnSpc>
              <a:defRPr sz="2400" b="1">
                <a:solidFill>
                  <a:schemeClr val="accent1"/>
                </a:solidFill>
              </a:defRPr>
            </a:lvl1pPr>
          </a:lstStyle>
          <a:p>
            <a:r>
              <a:rPr lang="es-ES" dirty="0"/>
              <a:t>Título o</a:t>
            </a:r>
            <a:br>
              <a:rPr lang="es-ES" dirty="0"/>
            </a:br>
            <a:r>
              <a:rPr lang="es-ES" dirty="0"/>
              <a:t>Enunciado</a:t>
            </a:r>
            <a:endParaRPr lang="es-CL" dirty="0"/>
          </a:p>
        </p:txBody>
      </p:sp>
    </p:spTree>
    <p:extLst>
      <p:ext uri="{BB962C8B-B14F-4D97-AF65-F5344CB8AC3E}">
        <p14:creationId xmlns:p14="http://schemas.microsoft.com/office/powerpoint/2010/main" val="879510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descr="Interfaz de usuario gráfica, Texto&#10;&#10;Descripción generada automáticamente con confianza media">
            <a:extLst>
              <a:ext uri="{FF2B5EF4-FFF2-40B4-BE49-F238E27FC236}">
                <a16:creationId xmlns:a16="http://schemas.microsoft.com/office/drawing/2014/main" id="{6AD0B9F3-4697-4347-92BE-0FB00962699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9" name="CuadroTexto 8">
            <a:extLst>
              <a:ext uri="{FF2B5EF4-FFF2-40B4-BE49-F238E27FC236}">
                <a16:creationId xmlns:a16="http://schemas.microsoft.com/office/drawing/2014/main" id="{5B85F780-4714-4CE5-8632-81CB879785C0}"/>
              </a:ext>
            </a:extLst>
          </p:cNvPr>
          <p:cNvSpPr txBox="1"/>
          <p:nvPr userDrawn="1"/>
        </p:nvSpPr>
        <p:spPr>
          <a:xfrm>
            <a:off x="723900" y="6362700"/>
            <a:ext cx="1827423" cy="239937"/>
          </a:xfrm>
          <a:prstGeom prst="rect">
            <a:avLst/>
          </a:prstGeom>
          <a:noFill/>
        </p:spPr>
        <p:txBody>
          <a:bodyPr wrap="square" lIns="0" tIns="0" rIns="0" bIns="0" rtlCol="0">
            <a:spAutoFit/>
          </a:bodyPr>
          <a:lstStyle/>
          <a:p>
            <a:pPr algn="l">
              <a:lnSpc>
                <a:spcPts val="2200"/>
              </a:lnSpc>
            </a:pPr>
            <a:r>
              <a:rPr lang="es-ES" sz="1000" b="0" dirty="0">
                <a:solidFill>
                  <a:schemeClr val="accent1"/>
                </a:solidFill>
              </a:rPr>
              <a:t>Profesor: </a:t>
            </a:r>
            <a:r>
              <a:rPr lang="es-ES" sz="1000" b="1" dirty="0">
                <a:solidFill>
                  <a:schemeClr val="accent3"/>
                </a:solidFill>
              </a:rPr>
              <a:t>Néstor Campos</a:t>
            </a:r>
            <a:endParaRPr lang="es-CL" sz="1000" b="1" dirty="0">
              <a:solidFill>
                <a:schemeClr val="accent3"/>
              </a:solidFill>
            </a:endParaRPr>
          </a:p>
        </p:txBody>
      </p:sp>
    </p:spTree>
    <p:extLst>
      <p:ext uri="{BB962C8B-B14F-4D97-AF65-F5344CB8AC3E}">
        <p14:creationId xmlns:p14="http://schemas.microsoft.com/office/powerpoint/2010/main" val="332628175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0" r:id="rId3"/>
    <p:sldLayoutId id="2147483662" r:id="rId4"/>
    <p:sldLayoutId id="2147483663" r:id="rId5"/>
    <p:sldLayoutId id="2147483664" r:id="rId6"/>
    <p:sldLayoutId id="2147483669" r:id="rId7"/>
    <p:sldLayoutId id="2147483665" r:id="rId8"/>
    <p:sldLayoutId id="2147483666" r:id="rId9"/>
    <p:sldLayoutId id="2147483649" r:id="rId10"/>
    <p:sldLayoutId id="2147483668" r:id="rId11"/>
    <p:sldLayoutId id="214748366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0" userDrawn="1">
          <p15:clr>
            <a:srgbClr val="F26B43"/>
          </p15:clr>
        </p15:guide>
        <p15:guide id="2" pos="4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E19920A-FCF3-4BA3-BBD1-A56B54B0B70A}"/>
              </a:ext>
            </a:extLst>
          </p:cNvPr>
          <p:cNvSpPr/>
          <p:nvPr/>
        </p:nvSpPr>
        <p:spPr>
          <a:xfrm>
            <a:off x="279918" y="1950098"/>
            <a:ext cx="4767943" cy="340567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6" name="Rectángulo 5">
            <a:extLst>
              <a:ext uri="{FF2B5EF4-FFF2-40B4-BE49-F238E27FC236}">
                <a16:creationId xmlns:a16="http://schemas.microsoft.com/office/drawing/2014/main" id="{5C93F739-76F3-4AEB-9BB9-C6E16B7F81F4}"/>
              </a:ext>
            </a:extLst>
          </p:cNvPr>
          <p:cNvSpPr/>
          <p:nvPr/>
        </p:nvSpPr>
        <p:spPr>
          <a:xfrm>
            <a:off x="279918" y="1950097"/>
            <a:ext cx="144000" cy="3405673"/>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7" name="CuadroTexto 6">
            <a:extLst>
              <a:ext uri="{FF2B5EF4-FFF2-40B4-BE49-F238E27FC236}">
                <a16:creationId xmlns:a16="http://schemas.microsoft.com/office/drawing/2014/main" id="{81FD2E5F-D0ED-4BAA-9A6B-2C6BEC22BB1D}"/>
              </a:ext>
            </a:extLst>
          </p:cNvPr>
          <p:cNvSpPr txBox="1"/>
          <p:nvPr/>
        </p:nvSpPr>
        <p:spPr>
          <a:xfrm>
            <a:off x="625149" y="2263802"/>
            <a:ext cx="4077477" cy="841256"/>
          </a:xfrm>
          <a:prstGeom prst="rect">
            <a:avLst/>
          </a:prstGeom>
          <a:noFill/>
        </p:spPr>
        <p:txBody>
          <a:bodyPr wrap="square" lIns="0" tIns="0" rIns="0" bIns="0" rtlCol="0">
            <a:spAutoFit/>
          </a:bodyPr>
          <a:lstStyle/>
          <a:p>
            <a:pPr>
              <a:lnSpc>
                <a:spcPts val="3400"/>
              </a:lnSpc>
            </a:pPr>
            <a:r>
              <a:rPr lang="es-ES" sz="2800" b="1" dirty="0">
                <a:solidFill>
                  <a:schemeClr val="bg1"/>
                </a:solidFill>
              </a:rPr>
              <a:t>Diplomado en Big Data y Ciencia de Datos</a:t>
            </a:r>
          </a:p>
        </p:txBody>
      </p:sp>
      <p:sp>
        <p:nvSpPr>
          <p:cNvPr id="8" name="CuadroTexto 7">
            <a:extLst>
              <a:ext uri="{FF2B5EF4-FFF2-40B4-BE49-F238E27FC236}">
                <a16:creationId xmlns:a16="http://schemas.microsoft.com/office/drawing/2014/main" id="{8D38985D-BA15-43E7-B851-EB6F9366569D}"/>
              </a:ext>
            </a:extLst>
          </p:cNvPr>
          <p:cNvSpPr txBox="1"/>
          <p:nvPr/>
        </p:nvSpPr>
        <p:spPr>
          <a:xfrm>
            <a:off x="625149" y="3239081"/>
            <a:ext cx="4077477" cy="884858"/>
          </a:xfrm>
          <a:prstGeom prst="rect">
            <a:avLst/>
          </a:prstGeom>
          <a:noFill/>
        </p:spPr>
        <p:txBody>
          <a:bodyPr wrap="square" lIns="0" tIns="0" rIns="0" bIns="0" rtlCol="0">
            <a:spAutoFit/>
          </a:bodyPr>
          <a:lstStyle/>
          <a:p>
            <a:pPr>
              <a:lnSpc>
                <a:spcPts val="2300"/>
              </a:lnSpc>
            </a:pPr>
            <a:r>
              <a:rPr lang="es-ES_tradnl" sz="2000" b="1" dirty="0">
                <a:solidFill>
                  <a:schemeClr val="accent1">
                    <a:lumMod val="20000"/>
                    <a:lumOff val="80000"/>
                  </a:schemeClr>
                </a:solidFill>
              </a:rPr>
              <a:t>Curso: Arquitectura e Infraestructura para Big Data y Data </a:t>
            </a:r>
            <a:r>
              <a:rPr lang="en-US" sz="2000" b="1" dirty="0">
                <a:solidFill>
                  <a:schemeClr val="accent1">
                    <a:lumMod val="20000"/>
                    <a:lumOff val="80000"/>
                  </a:schemeClr>
                </a:solidFill>
              </a:rPr>
              <a:t>Science</a:t>
            </a:r>
          </a:p>
        </p:txBody>
      </p:sp>
      <p:sp>
        <p:nvSpPr>
          <p:cNvPr id="9" name="CuadroTexto 8">
            <a:extLst>
              <a:ext uri="{FF2B5EF4-FFF2-40B4-BE49-F238E27FC236}">
                <a16:creationId xmlns:a16="http://schemas.microsoft.com/office/drawing/2014/main" id="{17130157-68DA-41E8-89CF-F50461673836}"/>
              </a:ext>
            </a:extLst>
          </p:cNvPr>
          <p:cNvSpPr txBox="1"/>
          <p:nvPr/>
        </p:nvSpPr>
        <p:spPr>
          <a:xfrm>
            <a:off x="625149" y="4522136"/>
            <a:ext cx="4077477" cy="564257"/>
          </a:xfrm>
          <a:prstGeom prst="rect">
            <a:avLst/>
          </a:prstGeom>
          <a:noFill/>
        </p:spPr>
        <p:txBody>
          <a:bodyPr wrap="square" lIns="0" tIns="0" rIns="0" bIns="0" rtlCol="0">
            <a:spAutoFit/>
          </a:bodyPr>
          <a:lstStyle/>
          <a:p>
            <a:pPr>
              <a:lnSpc>
                <a:spcPts val="2200"/>
              </a:lnSpc>
            </a:pPr>
            <a:r>
              <a:rPr lang="es-ES" sz="1400" b="0" dirty="0">
                <a:solidFill>
                  <a:schemeClr val="bg1"/>
                </a:solidFill>
              </a:rPr>
              <a:t>Profesor:</a:t>
            </a:r>
            <a:br>
              <a:rPr lang="es-ES" sz="1600" b="1" dirty="0">
                <a:solidFill>
                  <a:schemeClr val="bg1"/>
                </a:solidFill>
              </a:rPr>
            </a:br>
            <a:r>
              <a:rPr lang="es-ES" b="1" dirty="0">
                <a:solidFill>
                  <a:schemeClr val="bg1"/>
                </a:solidFill>
              </a:rPr>
              <a:t>Néstor Campos</a:t>
            </a:r>
            <a:endParaRPr lang="es-CL" b="1" dirty="0">
              <a:solidFill>
                <a:schemeClr val="bg1"/>
              </a:solidFill>
            </a:endParaRPr>
          </a:p>
        </p:txBody>
      </p:sp>
      <p:pic>
        <p:nvPicPr>
          <p:cNvPr id="1026" name="Picture 2">
            <a:extLst>
              <a:ext uri="{FF2B5EF4-FFF2-40B4-BE49-F238E27FC236}">
                <a16:creationId xmlns:a16="http://schemas.microsoft.com/office/drawing/2014/main" id="{E45408FE-AB3E-114F-8F45-59960B629DFA}"/>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35820" r="35820"/>
          <a:stretch>
            <a:fillRect/>
          </a:stretch>
        </p:blipFill>
        <p:spPr bwMode="auto">
          <a:xfrm>
            <a:off x="4850296" y="314323"/>
            <a:ext cx="2352675" cy="62198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atro propuestas interesantes de Big Data">
            <a:extLst>
              <a:ext uri="{FF2B5EF4-FFF2-40B4-BE49-F238E27FC236}">
                <a16:creationId xmlns:a16="http://schemas.microsoft.com/office/drawing/2014/main" id="{CCD57AF4-3500-D145-B132-7239B8DB6620}"/>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l="37825" r="3782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E22EB22-5862-424C-91BE-BDFCE7C35CF5}"/>
              </a:ext>
            </a:extLst>
          </p:cNvPr>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l="37392" r="3739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471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46B0D5-7828-BB40-80D4-1E507A1474E2}"/>
              </a:ext>
            </a:extLst>
          </p:cNvPr>
          <p:cNvSpPr>
            <a:spLocks noGrp="1"/>
          </p:cNvSpPr>
          <p:nvPr>
            <p:ph type="ctrTitle"/>
          </p:nvPr>
        </p:nvSpPr>
        <p:spPr/>
        <p:txBody>
          <a:bodyPr>
            <a:normAutofit fontScale="90000"/>
          </a:bodyPr>
          <a:lstStyle/>
          <a:p>
            <a:r>
              <a:rPr lang="es-ES_tradnl" dirty="0"/>
              <a:t>Bases de datos </a:t>
            </a:r>
            <a:r>
              <a:rPr lang="es-ES_tradnl" dirty="0" err="1"/>
              <a:t>NoSQL</a:t>
            </a:r>
            <a:br>
              <a:rPr lang="es-ES_tradnl" dirty="0"/>
            </a:br>
            <a:br>
              <a:rPr lang="es-ES_tradnl" dirty="0"/>
            </a:br>
            <a:r>
              <a:rPr lang="es-ES_tradnl" sz="2000" dirty="0"/>
              <a:t>Bases de datos documentales 		 Bases de datos de grafos</a:t>
            </a:r>
            <a:endParaRPr lang="es-CL" dirty="0"/>
          </a:p>
        </p:txBody>
      </p:sp>
      <p:pic>
        <p:nvPicPr>
          <p:cNvPr id="7170" name="Picture 2">
            <a:extLst>
              <a:ext uri="{FF2B5EF4-FFF2-40B4-BE49-F238E27FC236}">
                <a16:creationId xmlns:a16="http://schemas.microsoft.com/office/drawing/2014/main" id="{FA4CC4BF-C9B7-C74A-A057-36480BEB80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157" y="2596242"/>
            <a:ext cx="3816943" cy="320130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4A737C1A-87EA-0C4C-8516-5A0AA7589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902" y="2795812"/>
            <a:ext cx="4537062"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037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a:extLst>
              <a:ext uri="{FF2B5EF4-FFF2-40B4-BE49-F238E27FC236}">
                <a16:creationId xmlns:a16="http://schemas.microsoft.com/office/drawing/2014/main" id="{54439937-C117-AD4B-AE49-D2BF2E867D7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8683" b="8683"/>
          <a:stretch>
            <a:fillRect/>
          </a:stretch>
        </p:blipFill>
        <p:spPr/>
      </p:pic>
      <p:sp>
        <p:nvSpPr>
          <p:cNvPr id="3" name="Marcador de texto 2">
            <a:extLst>
              <a:ext uri="{FF2B5EF4-FFF2-40B4-BE49-F238E27FC236}">
                <a16:creationId xmlns:a16="http://schemas.microsoft.com/office/drawing/2014/main" id="{FEA526F3-9F92-1343-BC2A-3A56577D09D4}"/>
              </a:ext>
            </a:extLst>
          </p:cNvPr>
          <p:cNvSpPr>
            <a:spLocks noGrp="1"/>
          </p:cNvSpPr>
          <p:nvPr>
            <p:ph type="body" sz="quarter" idx="10"/>
          </p:nvPr>
        </p:nvSpPr>
        <p:spPr/>
        <p:txBody>
          <a:bodyPr/>
          <a:lstStyle/>
          <a:p>
            <a:r>
              <a:rPr lang="es-CL" dirty="0"/>
              <a:t>ETL</a:t>
            </a:r>
          </a:p>
        </p:txBody>
      </p:sp>
    </p:spTree>
    <p:extLst>
      <p:ext uri="{BB962C8B-B14F-4D97-AF65-F5344CB8AC3E}">
        <p14:creationId xmlns:p14="http://schemas.microsoft.com/office/powerpoint/2010/main" val="873718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p:txBody>
          <a:bodyPr>
            <a:normAutofit/>
          </a:bodyPr>
          <a:lstStyle/>
          <a:p>
            <a:r>
              <a:rPr lang="es-ES_tradnl" dirty="0"/>
              <a:t>ETL</a:t>
            </a:r>
          </a:p>
        </p:txBody>
      </p:sp>
      <p:sp>
        <p:nvSpPr>
          <p:cNvPr id="4" name="Marcador de texto 3">
            <a:extLst>
              <a:ext uri="{FF2B5EF4-FFF2-40B4-BE49-F238E27FC236}">
                <a16:creationId xmlns:a16="http://schemas.microsoft.com/office/drawing/2014/main" id="{0C3FFF21-9A55-FC4D-B8AA-D89EC8A45E1A}"/>
              </a:ext>
            </a:extLst>
          </p:cNvPr>
          <p:cNvSpPr>
            <a:spLocks noGrp="1"/>
          </p:cNvSpPr>
          <p:nvPr>
            <p:ph type="body" idx="10"/>
          </p:nvPr>
        </p:nvSpPr>
        <p:spPr/>
        <p:txBody>
          <a:bodyPr anchor="ctr"/>
          <a:lstStyle/>
          <a:p>
            <a:r>
              <a:rPr lang="es-CL" dirty="0"/>
              <a:t>Proceso por el cual podemos </a:t>
            </a:r>
            <a:r>
              <a:rPr lang="es-CL" b="1" dirty="0">
                <a:solidFill>
                  <a:schemeClr val="accent1"/>
                </a:solidFill>
              </a:rPr>
              <a:t>mover</a:t>
            </a:r>
            <a:r>
              <a:rPr lang="es-CL" dirty="0"/>
              <a:t> datos de una fuente a otra. </a:t>
            </a:r>
          </a:p>
          <a:p>
            <a:pPr marL="285750" indent="-285750" fontAlgn="base">
              <a:buFont typeface="Arial" panose="020B0604020202020204" pitchFamily="34" charset="0"/>
              <a:buChar char="•"/>
            </a:pPr>
            <a:r>
              <a:rPr lang="es-CL" b="1" dirty="0">
                <a:solidFill>
                  <a:schemeClr val="accent1"/>
                </a:solidFill>
              </a:rPr>
              <a:t>Extracción:</a:t>
            </a:r>
            <a:r>
              <a:rPr lang="es-CL" dirty="0">
                <a:solidFill>
                  <a:schemeClr val="accent1"/>
                </a:solidFill>
              </a:rPr>
              <a:t> </a:t>
            </a:r>
            <a:r>
              <a:rPr lang="es-CL" i="1" dirty="0"/>
              <a:t>Recuperar</a:t>
            </a:r>
            <a:r>
              <a:rPr lang="es-CL" dirty="0"/>
              <a:t> la información de la base o archivo de origen con el fin conocer el </a:t>
            </a:r>
            <a:r>
              <a:rPr lang="es-CL" b="1" dirty="0">
                <a:solidFill>
                  <a:schemeClr val="accent1"/>
                </a:solidFill>
              </a:rPr>
              <a:t>formato</a:t>
            </a:r>
            <a:r>
              <a:rPr lang="es-CL" dirty="0"/>
              <a:t> y </a:t>
            </a:r>
            <a:r>
              <a:rPr lang="es-CL" b="1" dirty="0">
                <a:solidFill>
                  <a:schemeClr val="accent1"/>
                </a:solidFill>
              </a:rPr>
              <a:t>estructura</a:t>
            </a:r>
            <a:r>
              <a:rPr lang="es-CL" dirty="0"/>
              <a:t> de entrada.</a:t>
            </a:r>
            <a:endParaRPr lang="es-CL" b="1" dirty="0"/>
          </a:p>
          <a:p>
            <a:pPr marL="285750" indent="-285750" fontAlgn="base">
              <a:buFont typeface="Arial" panose="020B0604020202020204" pitchFamily="34" charset="0"/>
              <a:buChar char="•"/>
            </a:pPr>
            <a:r>
              <a:rPr lang="es-CL" b="1" dirty="0">
                <a:solidFill>
                  <a:schemeClr val="accent1"/>
                </a:solidFill>
              </a:rPr>
              <a:t>Transformación</a:t>
            </a:r>
            <a:r>
              <a:rPr lang="es-CL" dirty="0">
                <a:solidFill>
                  <a:schemeClr val="accent1"/>
                </a:solidFill>
              </a:rPr>
              <a:t>: </a:t>
            </a:r>
            <a:r>
              <a:rPr lang="es-CL" dirty="0"/>
              <a:t>Esta etapa es la más “</a:t>
            </a:r>
            <a:r>
              <a:rPr lang="es-CL" i="1" dirty="0"/>
              <a:t>creativa</a:t>
            </a:r>
            <a:r>
              <a:rPr lang="es-CL" dirty="0"/>
              <a:t>”, dado que es aquí donde se aplican las </a:t>
            </a:r>
            <a:r>
              <a:rPr lang="es-CL" b="1" dirty="0">
                <a:solidFill>
                  <a:schemeClr val="accent1"/>
                </a:solidFill>
              </a:rPr>
              <a:t>reglas del negocio </a:t>
            </a:r>
            <a:r>
              <a:rPr lang="es-CL" dirty="0"/>
              <a:t>que darán riqueza al dato extraído. </a:t>
            </a:r>
            <a:endParaRPr lang="es-CL" b="1" dirty="0"/>
          </a:p>
          <a:p>
            <a:pPr marL="285750" indent="-285750" fontAlgn="base">
              <a:buFont typeface="Arial" panose="020B0604020202020204" pitchFamily="34" charset="0"/>
              <a:buChar char="•"/>
            </a:pPr>
            <a:r>
              <a:rPr lang="es-CL" b="1" dirty="0">
                <a:solidFill>
                  <a:schemeClr val="accent1"/>
                </a:solidFill>
              </a:rPr>
              <a:t>Carga:</a:t>
            </a:r>
            <a:r>
              <a:rPr lang="es-CL" dirty="0">
                <a:solidFill>
                  <a:schemeClr val="accent1"/>
                </a:solidFill>
              </a:rPr>
              <a:t> </a:t>
            </a:r>
            <a:r>
              <a:rPr lang="es-CL" dirty="0"/>
              <a:t>Esta es una etapa homóloga a la extracción, sólo que ahora se debe verificar que los datos sean </a:t>
            </a:r>
            <a:r>
              <a:rPr lang="es-CL" b="1" dirty="0">
                <a:solidFill>
                  <a:schemeClr val="accent1"/>
                </a:solidFill>
              </a:rPr>
              <a:t>consistentes</a:t>
            </a:r>
            <a:r>
              <a:rPr lang="es-CL" dirty="0"/>
              <a:t> en </a:t>
            </a:r>
            <a:r>
              <a:rPr lang="es-CL" i="1" dirty="0"/>
              <a:t>formato</a:t>
            </a:r>
            <a:r>
              <a:rPr lang="es-CL" dirty="0"/>
              <a:t> y </a:t>
            </a:r>
            <a:r>
              <a:rPr lang="es-CL" i="1" dirty="0"/>
              <a:t>estructura</a:t>
            </a:r>
            <a:r>
              <a:rPr lang="es-CL" dirty="0"/>
              <a:t> con la base o archivo de destino.</a:t>
            </a:r>
            <a:endParaRPr lang="es-CL" b="1" dirty="0"/>
          </a:p>
        </p:txBody>
      </p:sp>
      <p:pic>
        <p:nvPicPr>
          <p:cNvPr id="8194" name="Picture 2" descr="Resultado de imagen para etl icon">
            <a:extLst>
              <a:ext uri="{FF2B5EF4-FFF2-40B4-BE49-F238E27FC236}">
                <a16:creationId xmlns:a16="http://schemas.microsoft.com/office/drawing/2014/main" id="{C34079BD-B0D9-4B4E-AAC8-1752E8998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759" y="5162460"/>
            <a:ext cx="1081030" cy="10810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D76FC8C2-021A-9549-A80E-63438D95C277}"/>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9960164">
            <a:off x="6680610" y="1670749"/>
            <a:ext cx="6877983" cy="351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432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p:txBody>
          <a:bodyPr>
            <a:normAutofit/>
          </a:bodyPr>
          <a:lstStyle/>
          <a:p>
            <a:r>
              <a:rPr lang="es-ES_tradnl" dirty="0"/>
              <a:t>ELT</a:t>
            </a:r>
          </a:p>
        </p:txBody>
      </p:sp>
      <p:sp>
        <p:nvSpPr>
          <p:cNvPr id="4" name="Marcador de texto 3">
            <a:extLst>
              <a:ext uri="{FF2B5EF4-FFF2-40B4-BE49-F238E27FC236}">
                <a16:creationId xmlns:a16="http://schemas.microsoft.com/office/drawing/2014/main" id="{0C3FFF21-9A55-FC4D-B8AA-D89EC8A45E1A}"/>
              </a:ext>
            </a:extLst>
          </p:cNvPr>
          <p:cNvSpPr>
            <a:spLocks noGrp="1"/>
          </p:cNvSpPr>
          <p:nvPr>
            <p:ph type="body" idx="10"/>
          </p:nvPr>
        </p:nvSpPr>
        <p:spPr/>
        <p:txBody>
          <a:bodyPr anchor="ctr"/>
          <a:lstStyle/>
          <a:p>
            <a:r>
              <a:rPr lang="es-CL" dirty="0"/>
              <a:t>Proceso mediante el cual los datos se </a:t>
            </a:r>
            <a:r>
              <a:rPr lang="es-CL" b="1" dirty="0">
                <a:solidFill>
                  <a:schemeClr val="accent1"/>
                </a:solidFill>
              </a:rPr>
              <a:t>cargan</a:t>
            </a:r>
            <a:r>
              <a:rPr lang="es-CL" dirty="0"/>
              <a:t> y luego se </a:t>
            </a:r>
            <a:r>
              <a:rPr lang="es-CL" b="1" dirty="0">
                <a:solidFill>
                  <a:schemeClr val="accent1"/>
                </a:solidFill>
              </a:rPr>
              <a:t>transforman</a:t>
            </a:r>
            <a:r>
              <a:rPr lang="es-CL" b="1" dirty="0"/>
              <a:t>.</a:t>
            </a:r>
            <a:endParaRPr lang="es-CL" dirty="0"/>
          </a:p>
          <a:p>
            <a:pPr fontAlgn="base"/>
            <a:br>
              <a:rPr lang="es-CL" dirty="0"/>
            </a:br>
            <a:r>
              <a:rPr lang="es-CL" dirty="0"/>
              <a:t>Se usan principalmente para Big Data y se trabaja con </a:t>
            </a:r>
            <a:r>
              <a:rPr lang="es-CL" i="1" dirty="0"/>
              <a:t>Data </a:t>
            </a:r>
            <a:r>
              <a:rPr lang="es-CL" i="1" dirty="0" err="1"/>
              <a:t>Lakes</a:t>
            </a:r>
            <a:r>
              <a:rPr lang="es-CL" dirty="0"/>
              <a:t>.</a:t>
            </a:r>
          </a:p>
          <a:p>
            <a:pPr fontAlgn="base"/>
            <a:r>
              <a:rPr lang="es-CL" dirty="0"/>
              <a:t>Para escenarios de Big Data, el uso del proceso </a:t>
            </a:r>
            <a:r>
              <a:rPr lang="es-CL" b="1" dirty="0">
                <a:solidFill>
                  <a:schemeClr val="accent1"/>
                </a:solidFill>
              </a:rPr>
              <a:t>ELT</a:t>
            </a:r>
            <a:r>
              <a:rPr lang="es-CL" dirty="0"/>
              <a:t> le permite crear copias de los datos de origen y moverlos a </a:t>
            </a:r>
            <a:r>
              <a:rPr lang="es-CL" i="1" dirty="0"/>
              <a:t>sistemas distribuidos</a:t>
            </a:r>
            <a:r>
              <a:rPr lang="es-CL" dirty="0"/>
              <a:t>. </a:t>
            </a:r>
          </a:p>
          <a:p>
            <a:pPr fontAlgn="base"/>
            <a:r>
              <a:rPr lang="es-CL" dirty="0"/>
              <a:t>En ELT, debido a que los datos están en </a:t>
            </a:r>
            <a:r>
              <a:rPr lang="es-CL" b="1" dirty="0">
                <a:solidFill>
                  <a:schemeClr val="accent1"/>
                </a:solidFill>
              </a:rPr>
              <a:t>sistemas distribuidos</a:t>
            </a:r>
            <a:r>
              <a:rPr lang="es-CL" dirty="0"/>
              <a:t> y aprovechan el procesamiento paralelo a gran escala, hay </a:t>
            </a:r>
            <a:r>
              <a:rPr lang="es-CL" b="1" dirty="0">
                <a:solidFill>
                  <a:schemeClr val="accent1"/>
                </a:solidFill>
              </a:rPr>
              <a:t>menos tensión </a:t>
            </a:r>
            <a:r>
              <a:rPr lang="es-CL" dirty="0"/>
              <a:t>en los sistemas de origen, lo que acorta el marco de </a:t>
            </a:r>
            <a:r>
              <a:rPr lang="es-CL" b="1" dirty="0">
                <a:solidFill>
                  <a:schemeClr val="accent1"/>
                </a:solidFill>
              </a:rPr>
              <a:t>tiempo</a:t>
            </a:r>
            <a:r>
              <a:rPr lang="es-CL" dirty="0"/>
              <a:t> para la transformación.</a:t>
            </a:r>
          </a:p>
          <a:p>
            <a:pPr fontAlgn="base"/>
            <a:endParaRPr lang="es-CL" dirty="0"/>
          </a:p>
        </p:txBody>
      </p:sp>
      <p:pic>
        <p:nvPicPr>
          <p:cNvPr id="10242" name="Picture 2" descr="Resultado de imagen para elt icon">
            <a:extLst>
              <a:ext uri="{FF2B5EF4-FFF2-40B4-BE49-F238E27FC236}">
                <a16:creationId xmlns:a16="http://schemas.microsoft.com/office/drawing/2014/main" id="{2CACB14A-9EFF-7E43-88F9-310121B9F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1586" y="2425959"/>
            <a:ext cx="4575533" cy="261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981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2B20D683-ED18-9843-8A2E-1ACCCA54F63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4527" b="4527"/>
          <a:stretch>
            <a:fillRect/>
          </a:stretch>
        </p:blipFill>
        <p:spPr/>
      </p:pic>
      <p:sp>
        <p:nvSpPr>
          <p:cNvPr id="3" name="Marcador de texto 2">
            <a:extLst>
              <a:ext uri="{FF2B5EF4-FFF2-40B4-BE49-F238E27FC236}">
                <a16:creationId xmlns:a16="http://schemas.microsoft.com/office/drawing/2014/main" id="{FEA526F3-9F92-1343-BC2A-3A56577D09D4}"/>
              </a:ext>
            </a:extLst>
          </p:cNvPr>
          <p:cNvSpPr>
            <a:spLocks noGrp="1"/>
          </p:cNvSpPr>
          <p:nvPr>
            <p:ph type="body" sz="quarter" idx="10"/>
          </p:nvPr>
        </p:nvSpPr>
        <p:spPr/>
        <p:txBody>
          <a:bodyPr/>
          <a:lstStyle/>
          <a:p>
            <a:r>
              <a:rPr lang="es-CL" dirty="0"/>
              <a:t>DATA WAREHOUSE</a:t>
            </a:r>
          </a:p>
        </p:txBody>
      </p:sp>
    </p:spTree>
    <p:extLst>
      <p:ext uri="{BB962C8B-B14F-4D97-AF65-F5344CB8AC3E}">
        <p14:creationId xmlns:p14="http://schemas.microsoft.com/office/powerpoint/2010/main" val="4219466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p:txBody>
          <a:bodyPr>
            <a:normAutofit/>
          </a:bodyPr>
          <a:lstStyle/>
          <a:p>
            <a:r>
              <a:rPr lang="es-ES_tradnl" dirty="0"/>
              <a:t>Data </a:t>
            </a:r>
            <a:r>
              <a:rPr lang="es-ES_tradnl" dirty="0" err="1"/>
              <a:t>Warehouse</a:t>
            </a:r>
            <a:endParaRPr lang="es-ES_tradnl" dirty="0"/>
          </a:p>
        </p:txBody>
      </p:sp>
      <p:sp>
        <p:nvSpPr>
          <p:cNvPr id="4" name="Marcador de texto 3">
            <a:extLst>
              <a:ext uri="{FF2B5EF4-FFF2-40B4-BE49-F238E27FC236}">
                <a16:creationId xmlns:a16="http://schemas.microsoft.com/office/drawing/2014/main" id="{0C3FFF21-9A55-FC4D-B8AA-D89EC8A45E1A}"/>
              </a:ext>
            </a:extLst>
          </p:cNvPr>
          <p:cNvSpPr>
            <a:spLocks noGrp="1"/>
          </p:cNvSpPr>
          <p:nvPr>
            <p:ph type="body" idx="10"/>
          </p:nvPr>
        </p:nvSpPr>
        <p:spPr/>
        <p:txBody>
          <a:bodyPr anchor="ctr"/>
          <a:lstStyle/>
          <a:p>
            <a:r>
              <a:rPr lang="es-CL" dirty="0"/>
              <a:t>El Data </a:t>
            </a:r>
            <a:r>
              <a:rPr lang="es-CL" dirty="0" err="1"/>
              <a:t>Warehouse</a:t>
            </a:r>
            <a:r>
              <a:rPr lang="es-CL" dirty="0"/>
              <a:t> es una colección de datos orientados al tema, integrados, no volátiles e historiados, </a:t>
            </a:r>
            <a:r>
              <a:rPr lang="es-CL" i="1" dirty="0"/>
              <a:t>organizados</a:t>
            </a:r>
            <a:r>
              <a:rPr lang="es-CL" dirty="0"/>
              <a:t> para el apoyo a la </a:t>
            </a:r>
            <a:r>
              <a:rPr lang="es-CL" b="1" dirty="0">
                <a:solidFill>
                  <a:schemeClr val="accent1"/>
                </a:solidFill>
              </a:rPr>
              <a:t>toma de decisiones</a:t>
            </a:r>
            <a:r>
              <a:rPr lang="es-CL" dirty="0">
                <a:solidFill>
                  <a:schemeClr val="accent1"/>
                </a:solidFill>
              </a:rPr>
              <a:t>. </a:t>
            </a:r>
            <a:r>
              <a:rPr lang="es-CL" dirty="0"/>
              <a:t>(</a:t>
            </a:r>
            <a:r>
              <a:rPr lang="es-CL" i="1" dirty="0" err="1"/>
              <a:t>Inmon</a:t>
            </a:r>
            <a:r>
              <a:rPr lang="es-CL" dirty="0"/>
              <a:t>)</a:t>
            </a:r>
          </a:p>
          <a:p>
            <a:r>
              <a:rPr lang="es-CL" dirty="0"/>
              <a:t>Un Data </a:t>
            </a:r>
            <a:r>
              <a:rPr lang="es-CL" dirty="0" err="1"/>
              <a:t>Warehouse</a:t>
            </a:r>
            <a:r>
              <a:rPr lang="es-CL" dirty="0"/>
              <a:t> es una copia de los datos </a:t>
            </a:r>
            <a:r>
              <a:rPr lang="es-CL" i="1" dirty="0"/>
              <a:t>transaccionales</a:t>
            </a:r>
            <a:r>
              <a:rPr lang="es-CL" dirty="0"/>
              <a:t> estructurada específicamente para realizar consultas y análisis. (</a:t>
            </a:r>
            <a:r>
              <a:rPr lang="es-CL" i="1" dirty="0" err="1"/>
              <a:t>Kimball</a:t>
            </a:r>
            <a:r>
              <a:rPr lang="es-CL" dirty="0"/>
              <a:t>)</a:t>
            </a:r>
          </a:p>
          <a:p>
            <a:r>
              <a:rPr lang="es-CL" dirty="0"/>
              <a:t>Cuando se habla de Data </a:t>
            </a:r>
            <a:r>
              <a:rPr lang="es-CL" dirty="0" err="1"/>
              <a:t>Warehouse</a:t>
            </a:r>
            <a:r>
              <a:rPr lang="es-CL" dirty="0"/>
              <a:t> es dado que funciona de repositorio de datos para muchos niveles de la </a:t>
            </a:r>
            <a:r>
              <a:rPr lang="es-CL" b="1" dirty="0">
                <a:solidFill>
                  <a:schemeClr val="accent1"/>
                </a:solidFill>
              </a:rPr>
              <a:t>compañía</a:t>
            </a:r>
            <a:r>
              <a:rPr lang="es-CL" dirty="0"/>
              <a:t>, en caso de que contenga sólo información de un </a:t>
            </a:r>
            <a:r>
              <a:rPr lang="es-CL" b="1" dirty="0">
                <a:solidFill>
                  <a:schemeClr val="accent1"/>
                </a:solidFill>
              </a:rPr>
              <a:t>área</a:t>
            </a:r>
            <a:r>
              <a:rPr lang="es-CL" dirty="0">
                <a:solidFill>
                  <a:schemeClr val="accent1"/>
                </a:solidFill>
              </a:rPr>
              <a:t> </a:t>
            </a:r>
            <a:r>
              <a:rPr lang="es-CL" dirty="0"/>
              <a:t>es denominado </a:t>
            </a:r>
            <a:r>
              <a:rPr lang="es-CL" i="1" dirty="0"/>
              <a:t>Data </a:t>
            </a:r>
            <a:r>
              <a:rPr lang="es-CL" i="1" dirty="0" err="1"/>
              <a:t>Mart</a:t>
            </a:r>
            <a:r>
              <a:rPr lang="es-CL" dirty="0"/>
              <a:t>.</a:t>
            </a:r>
          </a:p>
          <a:p>
            <a:r>
              <a:rPr lang="es-CL" dirty="0"/>
              <a:t>Es capaz de facilitar la comunicación entre departamentos en una misma </a:t>
            </a:r>
            <a:r>
              <a:rPr lang="es-CL" i="1" dirty="0"/>
              <a:t>compañía</a:t>
            </a:r>
            <a:r>
              <a:rPr lang="es-CL" dirty="0"/>
              <a:t>.</a:t>
            </a:r>
          </a:p>
        </p:txBody>
      </p:sp>
      <p:pic>
        <p:nvPicPr>
          <p:cNvPr id="12290" name="Picture 2" descr="Resultado de imagen para data warehouse icon">
            <a:extLst>
              <a:ext uri="{FF2B5EF4-FFF2-40B4-BE49-F238E27FC236}">
                <a16:creationId xmlns:a16="http://schemas.microsoft.com/office/drawing/2014/main" id="{CAE0F30D-61A5-3149-93EF-803B76A35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0471" y="1766466"/>
            <a:ext cx="1318985" cy="13189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7E3F267-3FF5-2D4C-B0C6-5B501C5B0BC0}"/>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9960164">
            <a:off x="6680610" y="1670749"/>
            <a:ext cx="6877983" cy="351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6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10">
            <a:extLst>
              <a:ext uri="{FF2B5EF4-FFF2-40B4-BE49-F238E27FC236}">
                <a16:creationId xmlns:a16="http://schemas.microsoft.com/office/drawing/2014/main" id="{F2E46A84-BF8D-7B4A-93E1-909DC39A267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6191" r="16191"/>
          <a:stretch>
            <a:fillRect/>
          </a:stretch>
        </p:blipFill>
        <p:spPr/>
      </p:pic>
      <p:sp>
        <p:nvSpPr>
          <p:cNvPr id="3" name="Marcador de texto 2">
            <a:extLst>
              <a:ext uri="{FF2B5EF4-FFF2-40B4-BE49-F238E27FC236}">
                <a16:creationId xmlns:a16="http://schemas.microsoft.com/office/drawing/2014/main" id="{FEA526F3-9F92-1343-BC2A-3A56577D09D4}"/>
              </a:ext>
            </a:extLst>
          </p:cNvPr>
          <p:cNvSpPr>
            <a:spLocks noGrp="1"/>
          </p:cNvSpPr>
          <p:nvPr>
            <p:ph type="body" sz="quarter" idx="10"/>
          </p:nvPr>
        </p:nvSpPr>
        <p:spPr/>
        <p:txBody>
          <a:bodyPr/>
          <a:lstStyle/>
          <a:p>
            <a:r>
              <a:rPr lang="es-CL" dirty="0"/>
              <a:t>DATA LAKE</a:t>
            </a:r>
          </a:p>
        </p:txBody>
      </p:sp>
    </p:spTree>
    <p:extLst>
      <p:ext uri="{BB962C8B-B14F-4D97-AF65-F5344CB8AC3E}">
        <p14:creationId xmlns:p14="http://schemas.microsoft.com/office/powerpoint/2010/main" val="1509439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p:txBody>
          <a:bodyPr>
            <a:normAutofit/>
          </a:bodyPr>
          <a:lstStyle/>
          <a:p>
            <a:r>
              <a:rPr lang="es-ES_tradnl" dirty="0"/>
              <a:t>Data Lake</a:t>
            </a:r>
          </a:p>
        </p:txBody>
      </p:sp>
      <p:sp>
        <p:nvSpPr>
          <p:cNvPr id="4" name="Marcador de texto 3">
            <a:extLst>
              <a:ext uri="{FF2B5EF4-FFF2-40B4-BE49-F238E27FC236}">
                <a16:creationId xmlns:a16="http://schemas.microsoft.com/office/drawing/2014/main" id="{0C3FFF21-9A55-FC4D-B8AA-D89EC8A45E1A}"/>
              </a:ext>
            </a:extLst>
          </p:cNvPr>
          <p:cNvSpPr>
            <a:spLocks noGrp="1"/>
          </p:cNvSpPr>
          <p:nvPr>
            <p:ph type="body" idx="10"/>
          </p:nvPr>
        </p:nvSpPr>
        <p:spPr/>
        <p:txBody>
          <a:bodyPr anchor="ctr"/>
          <a:lstStyle/>
          <a:p>
            <a:r>
              <a:rPr lang="es-CL" dirty="0"/>
              <a:t>Un Data Lake no es otra cosa que un </a:t>
            </a:r>
            <a:r>
              <a:rPr lang="es-CL" b="1" dirty="0">
                <a:solidFill>
                  <a:schemeClr val="accent1"/>
                </a:solidFill>
              </a:rPr>
              <a:t>gran almacén</a:t>
            </a:r>
            <a:r>
              <a:rPr lang="es-CL" b="1" dirty="0"/>
              <a:t> </a:t>
            </a:r>
            <a:r>
              <a:rPr lang="es-CL" dirty="0"/>
              <a:t>de datos en </a:t>
            </a:r>
            <a:r>
              <a:rPr lang="es-CL" i="1" dirty="0"/>
              <a:t>bruto</a:t>
            </a:r>
            <a:r>
              <a:rPr lang="es-CL" dirty="0"/>
              <a:t>.</a:t>
            </a:r>
          </a:p>
          <a:p>
            <a:r>
              <a:rPr lang="es-CL" dirty="0"/>
              <a:t>Se nutre de datos tanto estructurados como no estructurados.</a:t>
            </a:r>
          </a:p>
          <a:p>
            <a:br>
              <a:rPr lang="es-CL" dirty="0"/>
            </a:br>
            <a:r>
              <a:rPr lang="es-CL" dirty="0"/>
              <a:t>Las principales </a:t>
            </a:r>
            <a:r>
              <a:rPr lang="es-CL" i="1" dirty="0"/>
              <a:t>características</a:t>
            </a:r>
            <a:r>
              <a:rPr lang="es-CL" dirty="0"/>
              <a:t> de un Data Lake son:</a:t>
            </a:r>
          </a:p>
          <a:p>
            <a:pPr marL="285750" indent="-285750" fontAlgn="base">
              <a:buFont typeface="Arial" panose="020B0604020202020204" pitchFamily="34" charset="0"/>
              <a:buChar char="•"/>
            </a:pPr>
            <a:r>
              <a:rPr lang="es-CL" dirty="0"/>
              <a:t>Permite una fácil y rápida </a:t>
            </a:r>
            <a:r>
              <a:rPr lang="es-CL" i="1" dirty="0"/>
              <a:t>búsqueda</a:t>
            </a:r>
            <a:r>
              <a:rPr lang="es-CL" dirty="0"/>
              <a:t> de datos. </a:t>
            </a:r>
          </a:p>
          <a:p>
            <a:pPr marL="285750" indent="-285750" fontAlgn="base">
              <a:buFont typeface="Arial" panose="020B0604020202020204" pitchFamily="34" charset="0"/>
              <a:buChar char="•"/>
            </a:pPr>
            <a:r>
              <a:rPr lang="es-CL" dirty="0"/>
              <a:t>Permite analizar </a:t>
            </a:r>
            <a:r>
              <a:rPr lang="es-CL" i="1" dirty="0"/>
              <a:t>eficazmente</a:t>
            </a:r>
            <a:r>
              <a:rPr lang="es-CL" dirty="0"/>
              <a:t> el grado de protección de la información que se guarda en los diferentes silos. </a:t>
            </a:r>
          </a:p>
          <a:p>
            <a:pPr marL="285750" indent="-285750" fontAlgn="base">
              <a:buFont typeface="Arial" panose="020B0604020202020204" pitchFamily="34" charset="0"/>
              <a:buChar char="•"/>
            </a:pPr>
            <a:r>
              <a:rPr lang="es-CL" dirty="0"/>
              <a:t>Permite ser rápido y disponer de datos en </a:t>
            </a:r>
            <a:r>
              <a:rPr lang="es-CL" i="1" dirty="0"/>
              <a:t>tiempo real</a:t>
            </a:r>
            <a:r>
              <a:rPr lang="es-CL" dirty="0"/>
              <a:t>. </a:t>
            </a:r>
          </a:p>
          <a:p>
            <a:pPr marL="285750" indent="-285750" fontAlgn="base">
              <a:buFont typeface="Arial" panose="020B0604020202020204" pitchFamily="34" charset="0"/>
              <a:buChar char="•"/>
            </a:pPr>
            <a:r>
              <a:rPr lang="es-CL" dirty="0"/>
              <a:t>Permite guardar pasos de preparación de datos y luego reproducir </a:t>
            </a:r>
            <a:r>
              <a:rPr lang="es-CL" i="1" dirty="0"/>
              <a:t>rápidamente</a:t>
            </a:r>
            <a:r>
              <a:rPr lang="es-CL" dirty="0"/>
              <a:t> esos pasos dentro de procesos automatizados.</a:t>
            </a:r>
          </a:p>
        </p:txBody>
      </p:sp>
      <p:pic>
        <p:nvPicPr>
          <p:cNvPr id="14338" name="Picture 2" descr="Resultado de imagen para data lake icon">
            <a:extLst>
              <a:ext uri="{FF2B5EF4-FFF2-40B4-BE49-F238E27FC236}">
                <a16:creationId xmlns:a16="http://schemas.microsoft.com/office/drawing/2014/main" id="{590ACFF1-5D51-E14D-B011-A815714CF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684" y="1784836"/>
            <a:ext cx="1311690" cy="950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758C1ED0-A29F-0749-B939-575113BF6636}"/>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9960164">
            <a:off x="6680610" y="1670749"/>
            <a:ext cx="6877983" cy="351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241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CFC30C-FA19-C744-B4D7-7B20B4784E5A}"/>
              </a:ext>
            </a:extLst>
          </p:cNvPr>
          <p:cNvSpPr>
            <a:spLocks noGrp="1"/>
          </p:cNvSpPr>
          <p:nvPr>
            <p:ph type="ctrTitle"/>
          </p:nvPr>
        </p:nvSpPr>
        <p:spPr/>
        <p:txBody>
          <a:bodyPr>
            <a:normAutofit fontScale="90000"/>
          </a:bodyPr>
          <a:lstStyle/>
          <a:p>
            <a:r>
              <a:rPr lang="es-CL" dirty="0"/>
              <a:t>Enfoque de Data </a:t>
            </a:r>
            <a:r>
              <a:rPr lang="es-CL" dirty="0" err="1"/>
              <a:t>Warehouse</a:t>
            </a:r>
            <a:r>
              <a:rPr lang="es-CL" dirty="0"/>
              <a:t> y Data Lake</a:t>
            </a:r>
            <a:br>
              <a:rPr lang="es-CL" dirty="0"/>
            </a:br>
            <a:endParaRPr lang="es-CL" dirty="0"/>
          </a:p>
        </p:txBody>
      </p:sp>
      <p:pic>
        <p:nvPicPr>
          <p:cNvPr id="16386" name="Picture 2">
            <a:extLst>
              <a:ext uri="{FF2B5EF4-FFF2-40B4-BE49-F238E27FC236}">
                <a16:creationId xmlns:a16="http://schemas.microsoft.com/office/drawing/2014/main" id="{CB08BE75-EBDD-714E-B3F1-A2C509B821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346" y="1780672"/>
            <a:ext cx="8281307" cy="4421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656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What is a Lakehouse? - The Databricks Blog">
            <a:extLst>
              <a:ext uri="{FF2B5EF4-FFF2-40B4-BE49-F238E27FC236}">
                <a16:creationId xmlns:a16="http://schemas.microsoft.com/office/drawing/2014/main" id="{3ABEBC9E-40CF-F447-827D-944DA43C5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2228" y="1376138"/>
            <a:ext cx="9187543" cy="482346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1CFC30C-FA19-C744-B4D7-7B20B4784E5A}"/>
              </a:ext>
            </a:extLst>
          </p:cNvPr>
          <p:cNvSpPr>
            <a:spLocks noGrp="1"/>
          </p:cNvSpPr>
          <p:nvPr>
            <p:ph type="ctrTitle"/>
          </p:nvPr>
        </p:nvSpPr>
        <p:spPr/>
        <p:txBody>
          <a:bodyPr>
            <a:normAutofit fontScale="90000"/>
          </a:bodyPr>
          <a:lstStyle/>
          <a:p>
            <a:r>
              <a:rPr lang="es-CL" dirty="0"/>
              <a:t>Data </a:t>
            </a:r>
            <a:r>
              <a:rPr lang="es-CL" dirty="0" err="1"/>
              <a:t>Lakehouses</a:t>
            </a:r>
            <a:br>
              <a:rPr lang="es-CL" dirty="0"/>
            </a:br>
            <a:endParaRPr lang="es-CL" dirty="0"/>
          </a:p>
        </p:txBody>
      </p:sp>
    </p:spTree>
    <p:extLst>
      <p:ext uri="{BB962C8B-B14F-4D97-AF65-F5344CB8AC3E}">
        <p14:creationId xmlns:p14="http://schemas.microsoft.com/office/powerpoint/2010/main" val="360636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arcador de texto 18">
            <a:extLst>
              <a:ext uri="{FF2B5EF4-FFF2-40B4-BE49-F238E27FC236}">
                <a16:creationId xmlns:a16="http://schemas.microsoft.com/office/drawing/2014/main" id="{EC482F40-E311-DF43-BA91-D78569258A4A}"/>
              </a:ext>
            </a:extLst>
          </p:cNvPr>
          <p:cNvSpPr>
            <a:spLocks noGrp="1"/>
          </p:cNvSpPr>
          <p:nvPr>
            <p:ph type="body" sz="quarter" idx="11"/>
          </p:nvPr>
        </p:nvSpPr>
        <p:spPr>
          <a:xfrm>
            <a:off x="695325" y="2175398"/>
            <a:ext cx="1147764" cy="895931"/>
          </a:xfrm>
        </p:spPr>
        <p:txBody>
          <a:bodyPr/>
          <a:lstStyle/>
          <a:p>
            <a:r>
              <a:rPr lang="es-ES_tradnl" dirty="0"/>
              <a:t>01</a:t>
            </a:r>
          </a:p>
        </p:txBody>
      </p:sp>
      <p:sp>
        <p:nvSpPr>
          <p:cNvPr id="20" name="Marcador de texto 19">
            <a:extLst>
              <a:ext uri="{FF2B5EF4-FFF2-40B4-BE49-F238E27FC236}">
                <a16:creationId xmlns:a16="http://schemas.microsoft.com/office/drawing/2014/main" id="{BD0C8319-BB83-E541-B7DF-20905BEBF5D7}"/>
              </a:ext>
            </a:extLst>
          </p:cNvPr>
          <p:cNvSpPr>
            <a:spLocks noGrp="1"/>
          </p:cNvSpPr>
          <p:nvPr>
            <p:ph type="body" sz="quarter" idx="12"/>
          </p:nvPr>
        </p:nvSpPr>
        <p:spPr>
          <a:xfrm>
            <a:off x="1843089" y="1995261"/>
            <a:ext cx="9653585" cy="4046309"/>
          </a:xfrm>
        </p:spPr>
        <p:txBody>
          <a:bodyPr/>
          <a:lstStyle/>
          <a:p>
            <a:pPr fontAlgn="base"/>
            <a:r>
              <a:rPr lang="es-CL" sz="1400" dirty="0"/>
              <a:t>Soluciones de datos tradicionales y soluciones de Big Data</a:t>
            </a:r>
          </a:p>
          <a:p>
            <a:pPr fontAlgn="base"/>
            <a:endParaRPr lang="es-CL" sz="1400" dirty="0"/>
          </a:p>
          <a:p>
            <a:pPr marL="742950" lvl="2" indent="-285750" fontAlgn="base">
              <a:lnSpc>
                <a:spcPts val="1400"/>
              </a:lnSpc>
              <a:spcBef>
                <a:spcPts val="1000"/>
              </a:spcBef>
              <a:buFont typeface="Letra del sistema regular"/>
              <a:buChar char="-"/>
            </a:pPr>
            <a:r>
              <a:rPr lang="es-CL" sz="1400" dirty="0"/>
              <a:t>Bases de datos relacionales</a:t>
            </a:r>
          </a:p>
          <a:p>
            <a:pPr marL="742950" lvl="2" indent="-285750" fontAlgn="base">
              <a:lnSpc>
                <a:spcPts val="1400"/>
              </a:lnSpc>
              <a:spcBef>
                <a:spcPts val="1000"/>
              </a:spcBef>
              <a:buFont typeface="Letra del sistema regular"/>
              <a:buChar char="-"/>
            </a:pPr>
            <a:r>
              <a:rPr lang="es-CL" sz="1400" dirty="0"/>
              <a:t>Bases de datos </a:t>
            </a:r>
            <a:r>
              <a:rPr lang="es-CL" sz="1400" dirty="0" err="1"/>
              <a:t>NoSQL</a:t>
            </a:r>
            <a:endParaRPr lang="es-CL" sz="1400" dirty="0"/>
          </a:p>
          <a:p>
            <a:pPr marL="742950" lvl="2" indent="-285750" fontAlgn="base">
              <a:lnSpc>
                <a:spcPts val="1400"/>
              </a:lnSpc>
              <a:spcBef>
                <a:spcPts val="1000"/>
              </a:spcBef>
              <a:buFont typeface="Letra del sistema regular"/>
              <a:buChar char="-"/>
            </a:pPr>
            <a:r>
              <a:rPr lang="es-CL" sz="1400" dirty="0"/>
              <a:t>ETL</a:t>
            </a:r>
          </a:p>
          <a:p>
            <a:pPr marL="742950" lvl="2" indent="-285750" fontAlgn="base">
              <a:lnSpc>
                <a:spcPts val="1400"/>
              </a:lnSpc>
              <a:spcBef>
                <a:spcPts val="1000"/>
              </a:spcBef>
              <a:buFont typeface="Letra del sistema regular"/>
              <a:buChar char="-"/>
            </a:pPr>
            <a:r>
              <a:rPr lang="es-CL" sz="1400" dirty="0"/>
              <a:t>Data </a:t>
            </a:r>
            <a:r>
              <a:rPr lang="es-CL" sz="1400" dirty="0" err="1"/>
              <a:t>Warehouse</a:t>
            </a:r>
            <a:endParaRPr lang="es-CL" sz="1400" dirty="0"/>
          </a:p>
          <a:p>
            <a:pPr marL="742950" lvl="2" indent="-285750" fontAlgn="base">
              <a:lnSpc>
                <a:spcPts val="1400"/>
              </a:lnSpc>
              <a:spcBef>
                <a:spcPts val="1000"/>
              </a:spcBef>
              <a:buFont typeface="Letra del sistema regular"/>
              <a:buChar char="-"/>
            </a:pPr>
            <a:r>
              <a:rPr lang="es-CL" sz="1400" dirty="0"/>
              <a:t>Data Lake</a:t>
            </a:r>
          </a:p>
          <a:p>
            <a:pPr marL="742950" lvl="2" indent="-285750" fontAlgn="base">
              <a:lnSpc>
                <a:spcPts val="1400"/>
              </a:lnSpc>
              <a:spcBef>
                <a:spcPts val="1000"/>
              </a:spcBef>
              <a:buFont typeface="Letra del sistema regular"/>
              <a:buChar char="-"/>
            </a:pPr>
            <a:r>
              <a:rPr lang="es-CL" sz="1400" dirty="0"/>
              <a:t>Ejemplos arquitecturas Big Data y Data Science</a:t>
            </a:r>
          </a:p>
          <a:p>
            <a:pPr marL="742950" lvl="2" indent="-285750" fontAlgn="base">
              <a:lnSpc>
                <a:spcPts val="1400"/>
              </a:lnSpc>
              <a:spcBef>
                <a:spcPts val="1000"/>
              </a:spcBef>
              <a:buFont typeface="Letra del sistema regular"/>
              <a:buChar char="-"/>
            </a:pPr>
            <a:r>
              <a:rPr lang="es-CL" sz="1400" dirty="0"/>
              <a:t>Almacenamiento en la nube</a:t>
            </a:r>
          </a:p>
          <a:p>
            <a:pPr marL="742950" lvl="2" indent="-285750" fontAlgn="base">
              <a:lnSpc>
                <a:spcPts val="1400"/>
              </a:lnSpc>
              <a:spcBef>
                <a:spcPts val="1000"/>
              </a:spcBef>
              <a:buFont typeface="Letra del sistema regular"/>
              <a:buChar char="-"/>
            </a:pPr>
            <a:r>
              <a:rPr lang="es-CL" sz="1400" dirty="0"/>
              <a:t>Casos de ejemplo</a:t>
            </a:r>
            <a:endParaRPr lang="es-CL" sz="800" dirty="0"/>
          </a:p>
        </p:txBody>
      </p:sp>
      <p:sp>
        <p:nvSpPr>
          <p:cNvPr id="29" name="Título 1">
            <a:extLst>
              <a:ext uri="{FF2B5EF4-FFF2-40B4-BE49-F238E27FC236}">
                <a16:creationId xmlns:a16="http://schemas.microsoft.com/office/drawing/2014/main" id="{A1E96F1F-1463-1B4F-B8C2-7806423CACB2}"/>
              </a:ext>
            </a:extLst>
          </p:cNvPr>
          <p:cNvSpPr txBox="1">
            <a:spLocks/>
          </p:cNvSpPr>
          <p:nvPr/>
        </p:nvSpPr>
        <p:spPr>
          <a:xfrm>
            <a:off x="695324" y="1376138"/>
            <a:ext cx="10801350" cy="619124"/>
          </a:xfrm>
          <a:prstGeom prst="rect">
            <a:avLst/>
          </a:prstGeom>
        </p:spPr>
        <p:txBody>
          <a:bodyPr lIns="0" tIns="0" rIns="0" bIns="0" anchor="t" anchorCtr="0">
            <a:normAutofit/>
          </a:bodyPr>
          <a:lstStyle>
            <a:lvl1pPr algn="l" defTabSz="914400" rtl="0" eaLnBrk="1" latinLnBrk="0" hangingPunct="1">
              <a:lnSpc>
                <a:spcPts val="2600"/>
              </a:lnSpc>
              <a:spcBef>
                <a:spcPct val="0"/>
              </a:spcBef>
              <a:buNone/>
              <a:defRPr sz="2400" b="1" kern="1200">
                <a:solidFill>
                  <a:schemeClr val="accent1"/>
                </a:solidFill>
                <a:latin typeface="+mj-lt"/>
                <a:ea typeface="+mj-ea"/>
                <a:cs typeface="+mj-cs"/>
              </a:defRPr>
            </a:lvl1pPr>
          </a:lstStyle>
          <a:p>
            <a:r>
              <a:rPr lang="es-CL" dirty="0"/>
              <a:t>Contenidos de la clase</a:t>
            </a:r>
          </a:p>
        </p:txBody>
      </p:sp>
    </p:spTree>
    <p:extLst>
      <p:ext uri="{BB962C8B-B14F-4D97-AF65-F5344CB8AC3E}">
        <p14:creationId xmlns:p14="http://schemas.microsoft.com/office/powerpoint/2010/main" val="606153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a:extLst>
              <a:ext uri="{FF2B5EF4-FFF2-40B4-BE49-F238E27FC236}">
                <a16:creationId xmlns:a16="http://schemas.microsoft.com/office/drawing/2014/main" id="{88ED8CBA-DC48-7C4C-8CD0-426CBE1F98C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5935" b="15935"/>
          <a:stretch>
            <a:fillRect/>
          </a:stretch>
        </p:blipFill>
        <p:spPr/>
      </p:pic>
      <p:sp>
        <p:nvSpPr>
          <p:cNvPr id="3" name="Marcador de texto 2">
            <a:extLst>
              <a:ext uri="{FF2B5EF4-FFF2-40B4-BE49-F238E27FC236}">
                <a16:creationId xmlns:a16="http://schemas.microsoft.com/office/drawing/2014/main" id="{FEA526F3-9F92-1343-BC2A-3A56577D09D4}"/>
              </a:ext>
            </a:extLst>
          </p:cNvPr>
          <p:cNvSpPr>
            <a:spLocks noGrp="1"/>
          </p:cNvSpPr>
          <p:nvPr>
            <p:ph type="body" sz="quarter" idx="10"/>
          </p:nvPr>
        </p:nvSpPr>
        <p:spPr/>
        <p:txBody>
          <a:bodyPr/>
          <a:lstStyle/>
          <a:p>
            <a:r>
              <a:rPr lang="es-CL" dirty="0"/>
              <a:t>ARQUITECTURA TRADICIONAL</a:t>
            </a:r>
          </a:p>
        </p:txBody>
      </p:sp>
    </p:spTree>
    <p:extLst>
      <p:ext uri="{BB962C8B-B14F-4D97-AF65-F5344CB8AC3E}">
        <p14:creationId xmlns:p14="http://schemas.microsoft.com/office/powerpoint/2010/main" val="2824078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p:txBody>
          <a:bodyPr>
            <a:normAutofit/>
          </a:bodyPr>
          <a:lstStyle/>
          <a:p>
            <a:r>
              <a:rPr lang="es-ES_tradnl" dirty="0"/>
              <a:t>Arquitectura Tradicional</a:t>
            </a:r>
          </a:p>
        </p:txBody>
      </p:sp>
      <p:sp>
        <p:nvSpPr>
          <p:cNvPr id="4" name="Marcador de texto 3">
            <a:extLst>
              <a:ext uri="{FF2B5EF4-FFF2-40B4-BE49-F238E27FC236}">
                <a16:creationId xmlns:a16="http://schemas.microsoft.com/office/drawing/2014/main" id="{0C3FFF21-9A55-FC4D-B8AA-D89EC8A45E1A}"/>
              </a:ext>
            </a:extLst>
          </p:cNvPr>
          <p:cNvSpPr>
            <a:spLocks noGrp="1"/>
          </p:cNvSpPr>
          <p:nvPr>
            <p:ph type="body" idx="10"/>
          </p:nvPr>
        </p:nvSpPr>
        <p:spPr/>
        <p:txBody>
          <a:bodyPr anchor="ctr"/>
          <a:lstStyle/>
          <a:p>
            <a:r>
              <a:rPr lang="es-CL" dirty="0"/>
              <a:t>El modelo clásico de una plataforma BI puede ser separado en </a:t>
            </a:r>
            <a:r>
              <a:rPr lang="es-CL" b="1" dirty="0">
                <a:solidFill>
                  <a:schemeClr val="accent1"/>
                </a:solidFill>
              </a:rPr>
              <a:t>4</a:t>
            </a:r>
            <a:r>
              <a:rPr lang="es-CL" b="1" dirty="0"/>
              <a:t> </a:t>
            </a:r>
            <a:r>
              <a:rPr lang="es-CL" i="1" dirty="0"/>
              <a:t>componentes principales</a:t>
            </a:r>
            <a:r>
              <a:rPr lang="es-CL" dirty="0"/>
              <a:t>: </a:t>
            </a:r>
          </a:p>
          <a:p>
            <a:pPr marL="285750" indent="-285750" fontAlgn="base">
              <a:buFont typeface="Arial" panose="020B0604020202020204" pitchFamily="34" charset="0"/>
              <a:buChar char="•"/>
            </a:pPr>
            <a:r>
              <a:rPr lang="es-CL" b="1" dirty="0">
                <a:solidFill>
                  <a:schemeClr val="accent1"/>
                </a:solidFill>
              </a:rPr>
              <a:t>Procesos ETL</a:t>
            </a:r>
            <a:r>
              <a:rPr lang="es-CL" dirty="0">
                <a:solidFill>
                  <a:schemeClr val="accent1"/>
                </a:solidFill>
              </a:rPr>
              <a:t>: </a:t>
            </a:r>
            <a:r>
              <a:rPr lang="es-CL" dirty="0"/>
              <a:t>para extracción de los datos, formatearlos, limpiarlos y posteriormente cargarlos en la base datos diseñada para almacenar la información de la plataforma</a:t>
            </a:r>
            <a:endParaRPr lang="es-CL" b="1" dirty="0"/>
          </a:p>
          <a:p>
            <a:pPr marL="285750" indent="-285750" fontAlgn="base">
              <a:buFont typeface="Arial" panose="020B0604020202020204" pitchFamily="34" charset="0"/>
              <a:buChar char="•"/>
            </a:pPr>
            <a:r>
              <a:rPr lang="es-CL" b="1" dirty="0">
                <a:solidFill>
                  <a:schemeClr val="accent1"/>
                </a:solidFill>
              </a:rPr>
              <a:t>Data </a:t>
            </a:r>
            <a:r>
              <a:rPr lang="es-CL" b="1" dirty="0" err="1">
                <a:solidFill>
                  <a:schemeClr val="accent1"/>
                </a:solidFill>
              </a:rPr>
              <a:t>Warehouse</a:t>
            </a:r>
            <a:r>
              <a:rPr lang="es-CL" b="1" dirty="0">
                <a:solidFill>
                  <a:schemeClr val="accent1"/>
                </a:solidFill>
              </a:rPr>
              <a:t>: </a:t>
            </a:r>
            <a:r>
              <a:rPr lang="es-CL" dirty="0"/>
              <a:t>construido de manera que las consultas que se realicen tengan respuestas rápidas y eficientes</a:t>
            </a:r>
            <a:endParaRPr lang="es-CL" b="1" dirty="0"/>
          </a:p>
          <a:p>
            <a:pPr marL="285750" indent="-285750" fontAlgn="base">
              <a:buFont typeface="Arial" panose="020B0604020202020204" pitchFamily="34" charset="0"/>
              <a:buChar char="•"/>
            </a:pPr>
            <a:r>
              <a:rPr lang="es-CL" b="1" dirty="0">
                <a:solidFill>
                  <a:schemeClr val="accent1"/>
                </a:solidFill>
              </a:rPr>
              <a:t>Reportes</a:t>
            </a:r>
            <a:r>
              <a:rPr lang="es-CL" dirty="0">
                <a:solidFill>
                  <a:schemeClr val="accent1"/>
                </a:solidFill>
              </a:rPr>
              <a:t>: </a:t>
            </a:r>
            <a:r>
              <a:rPr lang="es-CL" dirty="0"/>
              <a:t>explotación de datos mediante visualizaciones estáticas o dinámicas de información</a:t>
            </a:r>
            <a:endParaRPr lang="es-CL" b="1" dirty="0"/>
          </a:p>
          <a:p>
            <a:pPr marL="285750" indent="-285750" fontAlgn="base">
              <a:buFont typeface="Arial" panose="020B0604020202020204" pitchFamily="34" charset="0"/>
              <a:buChar char="•"/>
            </a:pPr>
            <a:r>
              <a:rPr lang="es-CL" b="1" dirty="0">
                <a:solidFill>
                  <a:schemeClr val="accent1"/>
                </a:solidFill>
              </a:rPr>
              <a:t>Data </a:t>
            </a:r>
            <a:r>
              <a:rPr lang="es-CL" b="1" dirty="0" err="1">
                <a:solidFill>
                  <a:schemeClr val="accent1"/>
                </a:solidFill>
              </a:rPr>
              <a:t>Mining</a:t>
            </a:r>
            <a:r>
              <a:rPr lang="es-CL" dirty="0">
                <a:solidFill>
                  <a:schemeClr val="accent1"/>
                </a:solidFill>
              </a:rPr>
              <a:t>: </a:t>
            </a:r>
            <a:r>
              <a:rPr lang="es-CL" dirty="0"/>
              <a:t>detectar patrones e </a:t>
            </a:r>
            <a:r>
              <a:rPr lang="es-CL" dirty="0" err="1"/>
              <a:t>insights</a:t>
            </a:r>
            <a:r>
              <a:rPr lang="es-CL" dirty="0"/>
              <a:t> </a:t>
            </a:r>
            <a:r>
              <a:rPr lang="es-CL" i="1" dirty="0"/>
              <a:t>(descubrimiento, entendimiento)</a:t>
            </a:r>
            <a:r>
              <a:rPr lang="es-CL" dirty="0"/>
              <a:t> desde los datos</a:t>
            </a:r>
            <a:endParaRPr lang="es-CL" b="1" dirty="0"/>
          </a:p>
        </p:txBody>
      </p:sp>
      <p:pic>
        <p:nvPicPr>
          <p:cNvPr id="6" name="Picture 2">
            <a:extLst>
              <a:ext uri="{FF2B5EF4-FFF2-40B4-BE49-F238E27FC236}">
                <a16:creationId xmlns:a16="http://schemas.microsoft.com/office/drawing/2014/main" id="{0EB87654-7731-3C44-A241-EA72412F3AAA}"/>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9960164">
            <a:off x="6680610" y="1670749"/>
            <a:ext cx="6877983" cy="351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046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2A27E5-7664-B144-BB7D-F74570E905D2}"/>
              </a:ext>
            </a:extLst>
          </p:cNvPr>
          <p:cNvSpPr>
            <a:spLocks noGrp="1"/>
          </p:cNvSpPr>
          <p:nvPr>
            <p:ph type="ctrTitle"/>
          </p:nvPr>
        </p:nvSpPr>
        <p:spPr/>
        <p:txBody>
          <a:bodyPr/>
          <a:lstStyle/>
          <a:p>
            <a:r>
              <a:rPr lang="es-CL" dirty="0"/>
              <a:t>Arquitectura Tradicional</a:t>
            </a:r>
          </a:p>
        </p:txBody>
      </p:sp>
      <p:pic>
        <p:nvPicPr>
          <p:cNvPr id="20482" name="Picture 2">
            <a:extLst>
              <a:ext uri="{FF2B5EF4-FFF2-40B4-BE49-F238E27FC236}">
                <a16:creationId xmlns:a16="http://schemas.microsoft.com/office/drawing/2014/main" id="{2C93BC49-B009-0C4B-811F-6ABC583EC3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964" y="2259273"/>
            <a:ext cx="6486071" cy="3667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444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a:extLst>
              <a:ext uri="{FF2B5EF4-FFF2-40B4-BE49-F238E27FC236}">
                <a16:creationId xmlns:a16="http://schemas.microsoft.com/office/drawing/2014/main" id="{CD6202A3-BC18-314E-9E29-2CFFF41D861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5935" b="15935"/>
          <a:stretch>
            <a:fillRect/>
          </a:stretch>
        </p:blipFill>
        <p:spPr/>
      </p:pic>
      <p:sp>
        <p:nvSpPr>
          <p:cNvPr id="3" name="Marcador de texto 2">
            <a:extLst>
              <a:ext uri="{FF2B5EF4-FFF2-40B4-BE49-F238E27FC236}">
                <a16:creationId xmlns:a16="http://schemas.microsoft.com/office/drawing/2014/main" id="{FEA526F3-9F92-1343-BC2A-3A56577D09D4}"/>
              </a:ext>
            </a:extLst>
          </p:cNvPr>
          <p:cNvSpPr>
            <a:spLocks noGrp="1"/>
          </p:cNvSpPr>
          <p:nvPr>
            <p:ph type="body" sz="quarter" idx="10"/>
          </p:nvPr>
        </p:nvSpPr>
        <p:spPr/>
        <p:txBody>
          <a:bodyPr/>
          <a:lstStyle/>
          <a:p>
            <a:r>
              <a:rPr lang="es-CL" dirty="0"/>
              <a:t>ARQUITECTURA BIG DATA</a:t>
            </a:r>
          </a:p>
        </p:txBody>
      </p:sp>
    </p:spTree>
    <p:extLst>
      <p:ext uri="{BB962C8B-B14F-4D97-AF65-F5344CB8AC3E}">
        <p14:creationId xmlns:p14="http://schemas.microsoft.com/office/powerpoint/2010/main" val="2978535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p:txBody>
          <a:bodyPr>
            <a:normAutofit/>
          </a:bodyPr>
          <a:lstStyle/>
          <a:p>
            <a:r>
              <a:rPr lang="es-ES_tradnl" dirty="0"/>
              <a:t>Arquitectura Big Data</a:t>
            </a:r>
          </a:p>
        </p:txBody>
      </p:sp>
      <p:sp>
        <p:nvSpPr>
          <p:cNvPr id="4" name="Marcador de texto 3">
            <a:extLst>
              <a:ext uri="{FF2B5EF4-FFF2-40B4-BE49-F238E27FC236}">
                <a16:creationId xmlns:a16="http://schemas.microsoft.com/office/drawing/2014/main" id="{0C3FFF21-9A55-FC4D-B8AA-D89EC8A45E1A}"/>
              </a:ext>
            </a:extLst>
          </p:cNvPr>
          <p:cNvSpPr>
            <a:spLocks noGrp="1"/>
          </p:cNvSpPr>
          <p:nvPr>
            <p:ph type="body" idx="10"/>
          </p:nvPr>
        </p:nvSpPr>
        <p:spPr/>
        <p:txBody>
          <a:bodyPr anchor="ctr"/>
          <a:lstStyle/>
          <a:p>
            <a:r>
              <a:rPr lang="es-CL" dirty="0"/>
              <a:t>A nivel de arquitectura, una plataforma de Big Data </a:t>
            </a:r>
            <a:r>
              <a:rPr lang="es-CL" b="1" u="sng" dirty="0">
                <a:solidFill>
                  <a:schemeClr val="accent1"/>
                </a:solidFill>
              </a:rPr>
              <a:t>reemplazará</a:t>
            </a:r>
            <a:r>
              <a:rPr lang="es-CL" b="1" dirty="0">
                <a:solidFill>
                  <a:schemeClr val="accent1"/>
                </a:solidFill>
              </a:rPr>
              <a:t> </a:t>
            </a:r>
            <a:r>
              <a:rPr lang="es-CL" dirty="0"/>
              <a:t>algunos elementos de la tradicional, que permitirá manejar mayores volúmenes de datos:</a:t>
            </a:r>
          </a:p>
          <a:p>
            <a:pPr marL="285750" indent="-285750" fontAlgn="base">
              <a:buFont typeface="Arial" panose="020B0604020202020204" pitchFamily="34" charset="0"/>
              <a:buChar char="•"/>
            </a:pPr>
            <a:br>
              <a:rPr lang="es-CL" dirty="0"/>
            </a:br>
            <a:r>
              <a:rPr lang="es-CL" b="1" dirty="0">
                <a:solidFill>
                  <a:schemeClr val="accent1"/>
                </a:solidFill>
              </a:rPr>
              <a:t>ELT</a:t>
            </a:r>
            <a:r>
              <a:rPr lang="es-CL" dirty="0">
                <a:solidFill>
                  <a:schemeClr val="accent1"/>
                </a:solidFill>
              </a:rPr>
              <a:t>: </a:t>
            </a:r>
            <a:r>
              <a:rPr lang="es-CL" dirty="0"/>
              <a:t>similares a las ETL, pero que realizan las transformaciones después de haber cargado los datos</a:t>
            </a:r>
            <a:endParaRPr lang="es-CL" b="1" dirty="0"/>
          </a:p>
          <a:p>
            <a:pPr marL="285750" indent="-285750" fontAlgn="base">
              <a:buFont typeface="Arial" panose="020B0604020202020204" pitchFamily="34" charset="0"/>
              <a:buChar char="•"/>
            </a:pPr>
            <a:br>
              <a:rPr lang="es-CL" dirty="0"/>
            </a:br>
            <a:r>
              <a:rPr lang="es-CL" b="1" dirty="0">
                <a:solidFill>
                  <a:schemeClr val="accent1"/>
                </a:solidFill>
              </a:rPr>
              <a:t>Data Lake</a:t>
            </a:r>
            <a:r>
              <a:rPr lang="es-CL" dirty="0">
                <a:solidFill>
                  <a:schemeClr val="accent1"/>
                </a:solidFill>
              </a:rPr>
              <a:t>: </a:t>
            </a:r>
            <a:r>
              <a:rPr lang="es-CL" dirty="0"/>
              <a:t>además de procesar y almacenar grandes volúmenes de datos, es capaz de gestionar datos estructurados y no estructurados.</a:t>
            </a:r>
            <a:endParaRPr lang="es-CL" b="1" dirty="0"/>
          </a:p>
          <a:p>
            <a:pPr marL="285750" indent="-285750" fontAlgn="base">
              <a:buFont typeface="Arial" panose="020B0604020202020204" pitchFamily="34" charset="0"/>
              <a:buChar char="•"/>
            </a:pPr>
            <a:br>
              <a:rPr lang="es-CL" dirty="0"/>
            </a:br>
            <a:r>
              <a:rPr lang="es-CL" b="1" dirty="0">
                <a:solidFill>
                  <a:schemeClr val="accent1"/>
                </a:solidFill>
              </a:rPr>
              <a:t>Machine </a:t>
            </a:r>
            <a:r>
              <a:rPr lang="es-CL" b="1" dirty="0" err="1">
                <a:solidFill>
                  <a:schemeClr val="accent1"/>
                </a:solidFill>
              </a:rPr>
              <a:t>Learning</a:t>
            </a:r>
            <a:r>
              <a:rPr lang="es-CL" dirty="0">
                <a:solidFill>
                  <a:schemeClr val="accent1"/>
                </a:solidFill>
              </a:rPr>
              <a:t>: </a:t>
            </a:r>
            <a:r>
              <a:rPr lang="es-CL" dirty="0"/>
              <a:t>generación de modelos predictivos donde se entrena a la máquina para generar los resultados que los usuarios necesitan.</a:t>
            </a:r>
            <a:endParaRPr lang="es-CL" b="1" dirty="0"/>
          </a:p>
        </p:txBody>
      </p:sp>
      <p:pic>
        <p:nvPicPr>
          <p:cNvPr id="5" name="Picture 2">
            <a:extLst>
              <a:ext uri="{FF2B5EF4-FFF2-40B4-BE49-F238E27FC236}">
                <a16:creationId xmlns:a16="http://schemas.microsoft.com/office/drawing/2014/main" id="{39AFD734-D0A9-564F-A65C-E0E1B63314B7}"/>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9960164">
            <a:off x="6680610" y="1670749"/>
            <a:ext cx="6877983" cy="351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74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54003720-FB47-A247-8D13-005001E69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964" y="2259272"/>
            <a:ext cx="6486071" cy="366799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782A27E5-7664-B144-BB7D-F74570E905D2}"/>
              </a:ext>
            </a:extLst>
          </p:cNvPr>
          <p:cNvSpPr>
            <a:spLocks noGrp="1"/>
          </p:cNvSpPr>
          <p:nvPr>
            <p:ph type="ctrTitle"/>
          </p:nvPr>
        </p:nvSpPr>
        <p:spPr/>
        <p:txBody>
          <a:bodyPr/>
          <a:lstStyle/>
          <a:p>
            <a:r>
              <a:rPr lang="es-CL" dirty="0"/>
              <a:t>Arquitectura Big Data</a:t>
            </a:r>
          </a:p>
        </p:txBody>
      </p:sp>
    </p:spTree>
    <p:extLst>
      <p:ext uri="{BB962C8B-B14F-4D97-AF65-F5344CB8AC3E}">
        <p14:creationId xmlns:p14="http://schemas.microsoft.com/office/powerpoint/2010/main" val="1416234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a:extLst>
              <a:ext uri="{FF2B5EF4-FFF2-40B4-BE49-F238E27FC236}">
                <a16:creationId xmlns:a16="http://schemas.microsoft.com/office/drawing/2014/main" id="{019367AB-85B2-0848-8DB2-00624FD50F4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5935" b="15935"/>
          <a:stretch>
            <a:fillRect/>
          </a:stretch>
        </p:blipFill>
        <p:spPr/>
      </p:pic>
      <p:sp>
        <p:nvSpPr>
          <p:cNvPr id="3" name="Marcador de texto 2">
            <a:extLst>
              <a:ext uri="{FF2B5EF4-FFF2-40B4-BE49-F238E27FC236}">
                <a16:creationId xmlns:a16="http://schemas.microsoft.com/office/drawing/2014/main" id="{FEA526F3-9F92-1343-BC2A-3A56577D09D4}"/>
              </a:ext>
            </a:extLst>
          </p:cNvPr>
          <p:cNvSpPr>
            <a:spLocks noGrp="1"/>
          </p:cNvSpPr>
          <p:nvPr>
            <p:ph type="body" sz="quarter" idx="10"/>
          </p:nvPr>
        </p:nvSpPr>
        <p:spPr/>
        <p:txBody>
          <a:bodyPr/>
          <a:lstStyle/>
          <a:p>
            <a:r>
              <a:rPr lang="es-CL" dirty="0"/>
              <a:t>DIFERENCIAS</a:t>
            </a:r>
          </a:p>
          <a:p>
            <a:r>
              <a:rPr lang="es-CL" dirty="0"/>
              <a:t>TRADICIONAL VS. BIG DATA</a:t>
            </a:r>
          </a:p>
        </p:txBody>
      </p:sp>
    </p:spTree>
    <p:extLst>
      <p:ext uri="{BB962C8B-B14F-4D97-AF65-F5344CB8AC3E}">
        <p14:creationId xmlns:p14="http://schemas.microsoft.com/office/powerpoint/2010/main" val="1472655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E9C78CE-917C-594C-B15B-BA69E1D329FB}"/>
              </a:ext>
            </a:extLst>
          </p:cNvPr>
          <p:cNvSpPr>
            <a:spLocks noGrp="1"/>
          </p:cNvSpPr>
          <p:nvPr>
            <p:ph type="ctrTitle"/>
          </p:nvPr>
        </p:nvSpPr>
        <p:spPr/>
        <p:txBody>
          <a:bodyPr/>
          <a:lstStyle/>
          <a:p>
            <a:r>
              <a:rPr lang="es-CL" dirty="0"/>
              <a:t>Diferencias</a:t>
            </a:r>
          </a:p>
        </p:txBody>
      </p:sp>
      <p:pic>
        <p:nvPicPr>
          <p:cNvPr id="23554" name="Picture 2">
            <a:extLst>
              <a:ext uri="{FF2B5EF4-FFF2-40B4-BE49-F238E27FC236}">
                <a16:creationId xmlns:a16="http://schemas.microsoft.com/office/drawing/2014/main" id="{215D5C4C-5AF1-844B-9E51-10E7A181A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338" y="2126911"/>
            <a:ext cx="7553324" cy="353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479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a:extLst>
              <a:ext uri="{FF2B5EF4-FFF2-40B4-BE49-F238E27FC236}">
                <a16:creationId xmlns:a16="http://schemas.microsoft.com/office/drawing/2014/main" id="{2232881F-6EA6-8540-8403-5684AE63FA4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5935" b="15935"/>
          <a:stretch>
            <a:fillRect/>
          </a:stretch>
        </p:blipFill>
        <p:spPr/>
      </p:pic>
      <p:sp>
        <p:nvSpPr>
          <p:cNvPr id="3" name="Marcador de texto 2">
            <a:extLst>
              <a:ext uri="{FF2B5EF4-FFF2-40B4-BE49-F238E27FC236}">
                <a16:creationId xmlns:a16="http://schemas.microsoft.com/office/drawing/2014/main" id="{FEA526F3-9F92-1343-BC2A-3A56577D09D4}"/>
              </a:ext>
            </a:extLst>
          </p:cNvPr>
          <p:cNvSpPr>
            <a:spLocks noGrp="1"/>
          </p:cNvSpPr>
          <p:nvPr>
            <p:ph type="body" sz="quarter" idx="10"/>
          </p:nvPr>
        </p:nvSpPr>
        <p:spPr/>
        <p:txBody>
          <a:bodyPr/>
          <a:lstStyle/>
          <a:p>
            <a:r>
              <a:rPr lang="es-CL" dirty="0"/>
              <a:t>COMPONENTES PRINCIPALES</a:t>
            </a:r>
          </a:p>
        </p:txBody>
      </p:sp>
    </p:spTree>
    <p:extLst>
      <p:ext uri="{BB962C8B-B14F-4D97-AF65-F5344CB8AC3E}">
        <p14:creationId xmlns:p14="http://schemas.microsoft.com/office/powerpoint/2010/main" val="1491263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E9C78CE-917C-594C-B15B-BA69E1D329FB}"/>
              </a:ext>
            </a:extLst>
          </p:cNvPr>
          <p:cNvSpPr>
            <a:spLocks noGrp="1"/>
          </p:cNvSpPr>
          <p:nvPr>
            <p:ph type="ctrTitle"/>
          </p:nvPr>
        </p:nvSpPr>
        <p:spPr/>
        <p:txBody>
          <a:bodyPr/>
          <a:lstStyle/>
          <a:p>
            <a:r>
              <a:rPr lang="es-CL" dirty="0"/>
              <a:t>Componentes Principales</a:t>
            </a:r>
          </a:p>
        </p:txBody>
      </p:sp>
      <p:pic>
        <p:nvPicPr>
          <p:cNvPr id="4" name="Picture 4">
            <a:extLst>
              <a:ext uri="{FF2B5EF4-FFF2-40B4-BE49-F238E27FC236}">
                <a16:creationId xmlns:a16="http://schemas.microsoft.com/office/drawing/2014/main" id="{F77D30D7-973A-1540-92AB-93AAF5C7C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337" y="2524247"/>
            <a:ext cx="7553325" cy="2741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598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22FD012F-187F-1641-BBFC-C13004F078B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5935" b="15935"/>
          <a:stretch>
            <a:fillRect/>
          </a:stretch>
        </p:blipFill>
        <p:spPr/>
      </p:pic>
      <p:sp>
        <p:nvSpPr>
          <p:cNvPr id="3" name="Marcador de texto 2">
            <a:extLst>
              <a:ext uri="{FF2B5EF4-FFF2-40B4-BE49-F238E27FC236}">
                <a16:creationId xmlns:a16="http://schemas.microsoft.com/office/drawing/2014/main" id="{FEA526F3-9F92-1343-BC2A-3A56577D09D4}"/>
              </a:ext>
            </a:extLst>
          </p:cNvPr>
          <p:cNvSpPr>
            <a:spLocks noGrp="1"/>
          </p:cNvSpPr>
          <p:nvPr>
            <p:ph type="body" sz="quarter" idx="10"/>
          </p:nvPr>
        </p:nvSpPr>
        <p:spPr/>
        <p:txBody>
          <a:bodyPr/>
          <a:lstStyle/>
          <a:p>
            <a:r>
              <a:rPr lang="es-CL" dirty="0"/>
              <a:t>BASES DE DATOS RELACIONALES / SQL</a:t>
            </a:r>
          </a:p>
        </p:txBody>
      </p:sp>
    </p:spTree>
    <p:extLst>
      <p:ext uri="{BB962C8B-B14F-4D97-AF65-F5344CB8AC3E}">
        <p14:creationId xmlns:p14="http://schemas.microsoft.com/office/powerpoint/2010/main" val="1842284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a:extLst>
              <a:ext uri="{FF2B5EF4-FFF2-40B4-BE49-F238E27FC236}">
                <a16:creationId xmlns:a16="http://schemas.microsoft.com/office/drawing/2014/main" id="{79E7634D-0969-BE49-A873-4B70AB02071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4527" b="4527"/>
          <a:stretch>
            <a:fillRect/>
          </a:stretch>
        </p:blipFill>
        <p:spPr/>
      </p:pic>
      <p:sp>
        <p:nvSpPr>
          <p:cNvPr id="3" name="Marcador de texto 2">
            <a:extLst>
              <a:ext uri="{FF2B5EF4-FFF2-40B4-BE49-F238E27FC236}">
                <a16:creationId xmlns:a16="http://schemas.microsoft.com/office/drawing/2014/main" id="{FEA526F3-9F92-1343-BC2A-3A56577D09D4}"/>
              </a:ext>
            </a:extLst>
          </p:cNvPr>
          <p:cNvSpPr>
            <a:spLocks noGrp="1"/>
          </p:cNvSpPr>
          <p:nvPr>
            <p:ph type="body" sz="quarter" idx="10"/>
          </p:nvPr>
        </p:nvSpPr>
        <p:spPr/>
        <p:txBody>
          <a:bodyPr/>
          <a:lstStyle/>
          <a:p>
            <a:r>
              <a:rPr lang="es-CL" dirty="0"/>
              <a:t>ALMACENAMIENTO DE LA INFORMACIÓN</a:t>
            </a:r>
          </a:p>
        </p:txBody>
      </p:sp>
    </p:spTree>
    <p:extLst>
      <p:ext uri="{BB962C8B-B14F-4D97-AF65-F5344CB8AC3E}">
        <p14:creationId xmlns:p14="http://schemas.microsoft.com/office/powerpoint/2010/main" val="3526744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p:txBody>
          <a:bodyPr>
            <a:normAutofit fontScale="90000"/>
          </a:bodyPr>
          <a:lstStyle/>
          <a:p>
            <a:r>
              <a:rPr lang="es-CL" dirty="0"/>
              <a:t>Almacenamiento de la información</a:t>
            </a:r>
            <a:endParaRPr lang="es-ES_tradnl" dirty="0"/>
          </a:p>
        </p:txBody>
      </p:sp>
      <p:sp>
        <p:nvSpPr>
          <p:cNvPr id="4" name="Marcador de texto 3">
            <a:extLst>
              <a:ext uri="{FF2B5EF4-FFF2-40B4-BE49-F238E27FC236}">
                <a16:creationId xmlns:a16="http://schemas.microsoft.com/office/drawing/2014/main" id="{0C3FFF21-9A55-FC4D-B8AA-D89EC8A45E1A}"/>
              </a:ext>
            </a:extLst>
          </p:cNvPr>
          <p:cNvSpPr>
            <a:spLocks noGrp="1"/>
          </p:cNvSpPr>
          <p:nvPr>
            <p:ph type="body" idx="10"/>
          </p:nvPr>
        </p:nvSpPr>
        <p:spPr/>
        <p:txBody>
          <a:bodyPr anchor="ctr"/>
          <a:lstStyle/>
          <a:p>
            <a:r>
              <a:rPr lang="es-CL" dirty="0"/>
              <a:t>Gracias a las capacidades de las herramientas de Big Data y el fácil acceso por medio de las plataformas Cloud, tenemos varias posibilidades de almacenar la información.</a:t>
            </a:r>
          </a:p>
        </p:txBody>
      </p:sp>
      <p:pic>
        <p:nvPicPr>
          <p:cNvPr id="26626" name="Picture 2" descr="Almacenar y recuperar información - FORMADOR PARA FORMADORES SECUNDARIA">
            <a:extLst>
              <a:ext uri="{FF2B5EF4-FFF2-40B4-BE49-F238E27FC236}">
                <a16:creationId xmlns:a16="http://schemas.microsoft.com/office/drawing/2014/main" id="{9315A92A-2D99-7643-98D1-46E7FAE7E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815" y="2067783"/>
            <a:ext cx="3667033" cy="335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183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p:txBody>
          <a:bodyPr>
            <a:normAutofit fontScale="90000"/>
          </a:bodyPr>
          <a:lstStyle/>
          <a:p>
            <a:r>
              <a:rPr lang="es-CL" dirty="0"/>
              <a:t>Almacenamiento de la información</a:t>
            </a:r>
            <a:endParaRPr lang="es-ES_tradnl" dirty="0"/>
          </a:p>
        </p:txBody>
      </p:sp>
      <p:sp>
        <p:nvSpPr>
          <p:cNvPr id="4" name="Marcador de texto 3">
            <a:extLst>
              <a:ext uri="{FF2B5EF4-FFF2-40B4-BE49-F238E27FC236}">
                <a16:creationId xmlns:a16="http://schemas.microsoft.com/office/drawing/2014/main" id="{0C3FFF21-9A55-FC4D-B8AA-D89EC8A45E1A}"/>
              </a:ext>
            </a:extLst>
          </p:cNvPr>
          <p:cNvSpPr>
            <a:spLocks noGrp="1"/>
          </p:cNvSpPr>
          <p:nvPr>
            <p:ph type="body" idx="10"/>
          </p:nvPr>
        </p:nvSpPr>
        <p:spPr/>
        <p:txBody>
          <a:bodyPr anchor="ctr"/>
          <a:lstStyle/>
          <a:p>
            <a:r>
              <a:rPr lang="es-CL" dirty="0"/>
              <a:t>Pero hay que tener en consideración algunos temas relevantes para la selección de la mejor tecnología:</a:t>
            </a:r>
          </a:p>
          <a:p>
            <a:endParaRPr lang="es-CL" dirty="0"/>
          </a:p>
          <a:p>
            <a:pPr marL="171450" indent="-171450" fontAlgn="base">
              <a:buFont typeface="Arial" panose="020B0604020202020204" pitchFamily="34" charset="0"/>
              <a:buChar char="•"/>
            </a:pPr>
            <a:r>
              <a:rPr lang="es-CL" dirty="0"/>
              <a:t>Formas de </a:t>
            </a:r>
            <a:r>
              <a:rPr lang="es-CL" b="1" u="sng" dirty="0">
                <a:solidFill>
                  <a:schemeClr val="accent1"/>
                </a:solidFill>
              </a:rPr>
              <a:t>consumir</a:t>
            </a:r>
            <a:r>
              <a:rPr lang="es-CL" b="1" dirty="0">
                <a:solidFill>
                  <a:schemeClr val="accent1"/>
                </a:solidFill>
              </a:rPr>
              <a:t> </a:t>
            </a:r>
            <a:r>
              <a:rPr lang="es-CL" dirty="0"/>
              <a:t>la información</a:t>
            </a:r>
          </a:p>
          <a:p>
            <a:pPr marL="742950" lvl="1" indent="-285750" fontAlgn="base">
              <a:buFont typeface="Arial" panose="020B0604020202020204" pitchFamily="34" charset="0"/>
              <a:buChar char="•"/>
            </a:pPr>
            <a:r>
              <a:rPr lang="es-CL" sz="1300" dirty="0">
                <a:solidFill>
                  <a:schemeClr val="tx1"/>
                </a:solidFill>
              </a:rPr>
              <a:t>Tanto por usuarios como otros sistemas.</a:t>
            </a:r>
          </a:p>
          <a:p>
            <a:pPr marL="285750" indent="-285750" fontAlgn="base">
              <a:buFont typeface="Arial" panose="020B0604020202020204" pitchFamily="34" charset="0"/>
              <a:buChar char="•"/>
            </a:pPr>
            <a:r>
              <a:rPr lang="es-CL" dirty="0"/>
              <a:t>Las </a:t>
            </a:r>
            <a:r>
              <a:rPr lang="es-CL" b="1" u="sng" dirty="0">
                <a:solidFill>
                  <a:schemeClr val="accent1"/>
                </a:solidFill>
              </a:rPr>
              <a:t>capacidades/recursos </a:t>
            </a:r>
            <a:r>
              <a:rPr lang="es-CL" dirty="0"/>
              <a:t>actuales de la empresa.</a:t>
            </a:r>
          </a:p>
          <a:p>
            <a:pPr marL="285750" indent="-285750" fontAlgn="base">
              <a:buFont typeface="Arial" panose="020B0604020202020204" pitchFamily="34" charset="0"/>
              <a:buChar char="•"/>
            </a:pPr>
            <a:r>
              <a:rPr lang="es-CL" dirty="0"/>
              <a:t>El </a:t>
            </a:r>
            <a:r>
              <a:rPr lang="es-CL" b="1" u="sng" dirty="0">
                <a:solidFill>
                  <a:schemeClr val="accent1"/>
                </a:solidFill>
              </a:rPr>
              <a:t>diseño</a:t>
            </a:r>
            <a:r>
              <a:rPr lang="es-CL" b="1" dirty="0">
                <a:solidFill>
                  <a:schemeClr val="accent1"/>
                </a:solidFill>
              </a:rPr>
              <a:t> </a:t>
            </a:r>
            <a:r>
              <a:rPr lang="es-CL" dirty="0"/>
              <a:t>del modelo de datos.</a:t>
            </a:r>
          </a:p>
        </p:txBody>
      </p:sp>
      <p:pic>
        <p:nvPicPr>
          <p:cNvPr id="6" name="Picture 2" descr="Almacenar y recuperar información - FORMADOR PARA FORMADORES SECUNDARIA">
            <a:extLst>
              <a:ext uri="{FF2B5EF4-FFF2-40B4-BE49-F238E27FC236}">
                <a16:creationId xmlns:a16="http://schemas.microsoft.com/office/drawing/2014/main" id="{08F164B8-4E5B-3549-953C-C602626A3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815" y="2067783"/>
            <a:ext cx="3667033" cy="335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607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p:txBody>
          <a:bodyPr>
            <a:normAutofit/>
          </a:bodyPr>
          <a:lstStyle/>
          <a:p>
            <a:r>
              <a:rPr lang="es-CL" dirty="0"/>
              <a:t>En la nube</a:t>
            </a:r>
            <a:endParaRPr lang="es-ES_tradnl" dirty="0"/>
          </a:p>
        </p:txBody>
      </p:sp>
      <p:sp>
        <p:nvSpPr>
          <p:cNvPr id="4" name="Marcador de texto 3">
            <a:extLst>
              <a:ext uri="{FF2B5EF4-FFF2-40B4-BE49-F238E27FC236}">
                <a16:creationId xmlns:a16="http://schemas.microsoft.com/office/drawing/2014/main" id="{0C3FFF21-9A55-FC4D-B8AA-D89EC8A45E1A}"/>
              </a:ext>
            </a:extLst>
          </p:cNvPr>
          <p:cNvSpPr>
            <a:spLocks noGrp="1"/>
          </p:cNvSpPr>
          <p:nvPr>
            <p:ph type="body" idx="10"/>
          </p:nvPr>
        </p:nvSpPr>
        <p:spPr/>
        <p:txBody>
          <a:bodyPr anchor="ctr"/>
          <a:lstStyle/>
          <a:p>
            <a:r>
              <a:rPr lang="es-CL" sz="1400" dirty="0"/>
              <a:t>Por medio de las plataformas Cloud, cada tipo de almacenamiento tiene varias tecnologías para soportar ese consumo de información:</a:t>
            </a:r>
          </a:p>
          <a:p>
            <a:endParaRPr lang="es-CL" sz="1000" dirty="0"/>
          </a:p>
          <a:p>
            <a:pPr marL="285750" indent="-285750" fontAlgn="base">
              <a:buFont typeface="Arial" panose="020B0604020202020204" pitchFamily="34" charset="0"/>
              <a:buChar char="•"/>
            </a:pPr>
            <a:r>
              <a:rPr lang="es-CL" sz="1400" dirty="0"/>
              <a:t>Motores relacionales</a:t>
            </a:r>
          </a:p>
          <a:p>
            <a:pPr marL="800100" lvl="1" indent="-342900" fontAlgn="base">
              <a:buFont typeface="Arial" panose="020B0604020202020204" pitchFamily="34" charset="0"/>
              <a:buChar char="•"/>
            </a:pPr>
            <a:r>
              <a:rPr lang="es-CL" sz="1400" dirty="0">
                <a:solidFill>
                  <a:schemeClr val="tx1"/>
                </a:solidFill>
              </a:rPr>
              <a:t>Bases de datos transaccionales</a:t>
            </a:r>
          </a:p>
          <a:p>
            <a:pPr marL="800100" lvl="1" indent="-342900" fontAlgn="base">
              <a:buFont typeface="Arial" panose="020B0604020202020204" pitchFamily="34" charset="0"/>
              <a:buChar char="•"/>
            </a:pPr>
            <a:r>
              <a:rPr lang="es-CL" sz="1400" dirty="0">
                <a:solidFill>
                  <a:schemeClr val="tx1"/>
                </a:solidFill>
              </a:rPr>
              <a:t>Bases de datos analíticas</a:t>
            </a:r>
          </a:p>
          <a:p>
            <a:pPr marL="285750" indent="-285750" fontAlgn="base">
              <a:buFont typeface="Arial" panose="020B0604020202020204" pitchFamily="34" charset="0"/>
              <a:buChar char="•"/>
            </a:pPr>
            <a:r>
              <a:rPr lang="es-CL" sz="1400" dirty="0"/>
              <a:t>Motores no relacionales</a:t>
            </a:r>
          </a:p>
          <a:p>
            <a:pPr marL="285750" indent="-285750" fontAlgn="base">
              <a:buFont typeface="Arial" panose="020B0604020202020204" pitchFamily="34" charset="0"/>
              <a:buChar char="•"/>
            </a:pPr>
            <a:r>
              <a:rPr lang="es-CL" sz="1400" dirty="0"/>
              <a:t>Estructuras de archivos/directorios</a:t>
            </a:r>
          </a:p>
        </p:txBody>
      </p:sp>
      <p:pic>
        <p:nvPicPr>
          <p:cNvPr id="5" name="Picture 2">
            <a:extLst>
              <a:ext uri="{FF2B5EF4-FFF2-40B4-BE49-F238E27FC236}">
                <a16:creationId xmlns:a16="http://schemas.microsoft.com/office/drawing/2014/main" id="{E06D461A-D5C0-044A-9979-F09F6E0B4F4A}"/>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9960164">
            <a:off x="6680610" y="1670749"/>
            <a:ext cx="6877983" cy="351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49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07C29189-F00C-F345-AC03-5EE74B36379D}"/>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9960164">
            <a:off x="6680610" y="1670749"/>
            <a:ext cx="6877983" cy="351650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p:txBody>
          <a:bodyPr>
            <a:normAutofit fontScale="90000"/>
          </a:bodyPr>
          <a:lstStyle/>
          <a:p>
            <a:r>
              <a:rPr lang="es-CL" dirty="0"/>
              <a:t>Bases de datos transaccionales en la nube</a:t>
            </a:r>
            <a:endParaRPr lang="es-ES_tradnl" dirty="0"/>
          </a:p>
        </p:txBody>
      </p:sp>
      <p:sp>
        <p:nvSpPr>
          <p:cNvPr id="4" name="Marcador de texto 3">
            <a:extLst>
              <a:ext uri="{FF2B5EF4-FFF2-40B4-BE49-F238E27FC236}">
                <a16:creationId xmlns:a16="http://schemas.microsoft.com/office/drawing/2014/main" id="{0C3FFF21-9A55-FC4D-B8AA-D89EC8A45E1A}"/>
              </a:ext>
            </a:extLst>
          </p:cNvPr>
          <p:cNvSpPr>
            <a:spLocks noGrp="1"/>
          </p:cNvSpPr>
          <p:nvPr>
            <p:ph type="body" idx="10"/>
          </p:nvPr>
        </p:nvSpPr>
        <p:spPr/>
        <p:txBody>
          <a:bodyPr anchor="ctr"/>
          <a:lstStyle/>
          <a:p>
            <a:r>
              <a:rPr lang="es-CL" dirty="0"/>
              <a:t>En la nube, tenemos varias tecnologías para este tipo de base de datos:</a:t>
            </a:r>
          </a:p>
          <a:p>
            <a:endParaRPr lang="es-CL" dirty="0"/>
          </a:p>
          <a:p>
            <a:pPr marL="285750" indent="-285750" fontAlgn="base">
              <a:buFont typeface="Arial" panose="020B0604020202020204" pitchFamily="34" charset="0"/>
              <a:buChar char="•"/>
            </a:pPr>
            <a:r>
              <a:rPr lang="es-CL" dirty="0" err="1"/>
              <a:t>Azure</a:t>
            </a:r>
            <a:r>
              <a:rPr lang="es-CL" dirty="0"/>
              <a:t> SQL </a:t>
            </a:r>
            <a:r>
              <a:rPr lang="es-CL" dirty="0" err="1"/>
              <a:t>Database</a:t>
            </a:r>
            <a:r>
              <a:rPr lang="es-CL" dirty="0"/>
              <a:t> (SQL Server como servicio)</a:t>
            </a:r>
          </a:p>
          <a:p>
            <a:pPr marL="285750" indent="-285750" fontAlgn="base">
              <a:buFont typeface="Arial" panose="020B0604020202020204" pitchFamily="34" charset="0"/>
              <a:buChar char="•"/>
            </a:pPr>
            <a:r>
              <a:rPr lang="es-CL" dirty="0" err="1"/>
              <a:t>Azure</a:t>
            </a:r>
            <a:r>
              <a:rPr lang="es-CL" dirty="0"/>
              <a:t> </a:t>
            </a:r>
            <a:r>
              <a:rPr lang="es-CL" dirty="0" err="1"/>
              <a:t>Database</a:t>
            </a:r>
            <a:r>
              <a:rPr lang="es-CL" dirty="0"/>
              <a:t> </a:t>
            </a:r>
            <a:r>
              <a:rPr lang="es-CL" dirty="0" err="1"/>
              <a:t>for</a:t>
            </a:r>
            <a:r>
              <a:rPr lang="es-CL" dirty="0"/>
              <a:t> </a:t>
            </a:r>
            <a:r>
              <a:rPr lang="es-CL" dirty="0" err="1"/>
              <a:t>MySQL</a:t>
            </a:r>
            <a:r>
              <a:rPr lang="es-CL" dirty="0"/>
              <a:t> </a:t>
            </a:r>
          </a:p>
          <a:p>
            <a:pPr marL="285750" indent="-285750" fontAlgn="base">
              <a:buFont typeface="Arial" panose="020B0604020202020204" pitchFamily="34" charset="0"/>
              <a:buChar char="•"/>
            </a:pPr>
            <a:r>
              <a:rPr lang="es-CL" dirty="0"/>
              <a:t>Amazon </a:t>
            </a:r>
            <a:r>
              <a:rPr lang="es-CL" dirty="0" err="1"/>
              <a:t>Relational</a:t>
            </a:r>
            <a:r>
              <a:rPr lang="es-CL" dirty="0"/>
              <a:t> </a:t>
            </a:r>
            <a:r>
              <a:rPr lang="es-CL" dirty="0" err="1"/>
              <a:t>Database</a:t>
            </a:r>
            <a:r>
              <a:rPr lang="es-CL" dirty="0"/>
              <a:t> </a:t>
            </a:r>
            <a:r>
              <a:rPr lang="es-CL" dirty="0" err="1"/>
              <a:t>Service</a:t>
            </a:r>
            <a:r>
              <a:rPr lang="es-CL" dirty="0"/>
              <a:t>.</a:t>
            </a:r>
          </a:p>
          <a:p>
            <a:pPr marL="285750" indent="-285750" fontAlgn="base">
              <a:buFont typeface="Arial" panose="020B0604020202020204" pitchFamily="34" charset="0"/>
              <a:buChar char="•"/>
            </a:pPr>
            <a:r>
              <a:rPr lang="es-CL" dirty="0"/>
              <a:t>Google Cloud SQL</a:t>
            </a:r>
          </a:p>
          <a:p>
            <a:pPr marL="285750" indent="-285750" fontAlgn="base">
              <a:buFont typeface="Arial" panose="020B0604020202020204" pitchFamily="34" charset="0"/>
              <a:buChar char="•"/>
            </a:pPr>
            <a:endParaRPr lang="es-CL" sz="1400" dirty="0"/>
          </a:p>
        </p:txBody>
      </p:sp>
      <p:pic>
        <p:nvPicPr>
          <p:cNvPr id="28674" name="Picture 2">
            <a:extLst>
              <a:ext uri="{FF2B5EF4-FFF2-40B4-BE49-F238E27FC236}">
                <a16:creationId xmlns:a16="http://schemas.microsoft.com/office/drawing/2014/main" id="{E152B73D-BF5D-2C41-B078-01AB7F27F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463" y="5331402"/>
            <a:ext cx="949949" cy="1021195"/>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Resultado de imagen para azure sql icon">
            <a:extLst>
              <a:ext uri="{FF2B5EF4-FFF2-40B4-BE49-F238E27FC236}">
                <a16:creationId xmlns:a16="http://schemas.microsoft.com/office/drawing/2014/main" id="{A464749E-81E2-AD46-AC33-89EDC7D253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4161" y="4436680"/>
            <a:ext cx="1021196" cy="1021196"/>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a:extLst>
              <a:ext uri="{FF2B5EF4-FFF2-40B4-BE49-F238E27FC236}">
                <a16:creationId xmlns:a16="http://schemas.microsoft.com/office/drawing/2014/main" id="{A4212347-05E1-8949-8806-8FCB19B857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2993" y="5265307"/>
            <a:ext cx="1327423" cy="829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39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p:txBody>
          <a:bodyPr>
            <a:normAutofit fontScale="90000"/>
          </a:bodyPr>
          <a:lstStyle/>
          <a:p>
            <a:r>
              <a:rPr lang="es-CL" dirty="0"/>
              <a:t>Bases de datos transaccionales en la nube</a:t>
            </a:r>
            <a:endParaRPr lang="es-ES_tradnl" dirty="0"/>
          </a:p>
        </p:txBody>
      </p:sp>
      <p:sp>
        <p:nvSpPr>
          <p:cNvPr id="4" name="Marcador de texto 3">
            <a:extLst>
              <a:ext uri="{FF2B5EF4-FFF2-40B4-BE49-F238E27FC236}">
                <a16:creationId xmlns:a16="http://schemas.microsoft.com/office/drawing/2014/main" id="{0C3FFF21-9A55-FC4D-B8AA-D89EC8A45E1A}"/>
              </a:ext>
            </a:extLst>
          </p:cNvPr>
          <p:cNvSpPr>
            <a:spLocks noGrp="1"/>
          </p:cNvSpPr>
          <p:nvPr>
            <p:ph type="body" idx="10"/>
          </p:nvPr>
        </p:nvSpPr>
        <p:spPr/>
        <p:txBody>
          <a:bodyPr anchor="ctr"/>
          <a:lstStyle/>
          <a:p>
            <a:r>
              <a:rPr lang="es-CL" dirty="0"/>
              <a:t>A diferencia de las bases de datos transacciones </a:t>
            </a:r>
            <a:r>
              <a:rPr lang="es-CL" dirty="0" err="1"/>
              <a:t>on-premise</a:t>
            </a:r>
            <a:r>
              <a:rPr lang="es-CL" dirty="0"/>
              <a:t>, en </a:t>
            </a:r>
            <a:r>
              <a:rPr lang="es-CL" dirty="0" err="1"/>
              <a:t>Azure</a:t>
            </a:r>
            <a:r>
              <a:rPr lang="es-CL" dirty="0"/>
              <a:t> (o cualquier plataforma Cloud) la escalabilidad es cuestión de segundos/minutos, sin tener </a:t>
            </a:r>
            <a:r>
              <a:rPr lang="es-CL" dirty="0" err="1"/>
              <a:t>downtime</a:t>
            </a:r>
            <a:r>
              <a:rPr lang="es-CL" dirty="0"/>
              <a:t> de los servicios.</a:t>
            </a:r>
          </a:p>
          <a:p>
            <a:endParaRPr lang="es-CL" dirty="0"/>
          </a:p>
          <a:p>
            <a:r>
              <a:rPr lang="es-CL" dirty="0"/>
              <a:t>Funcionan bien con pocos datos o millones de registros.</a:t>
            </a:r>
          </a:p>
          <a:p>
            <a:br>
              <a:rPr lang="es-CL" dirty="0"/>
            </a:br>
            <a:r>
              <a:rPr lang="es-CL" dirty="0"/>
              <a:t>No están preparados para </a:t>
            </a:r>
            <a:r>
              <a:rPr lang="es-CL" dirty="0" err="1"/>
              <a:t>reportería</a:t>
            </a:r>
            <a:r>
              <a:rPr lang="es-CL" dirty="0"/>
              <a:t> y análisis. </a:t>
            </a:r>
          </a:p>
        </p:txBody>
      </p:sp>
      <p:pic>
        <p:nvPicPr>
          <p:cNvPr id="8" name="Picture 2">
            <a:extLst>
              <a:ext uri="{FF2B5EF4-FFF2-40B4-BE49-F238E27FC236}">
                <a16:creationId xmlns:a16="http://schemas.microsoft.com/office/drawing/2014/main" id="{25916DE4-BF6B-0948-A59C-FA9EB706D961}"/>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9960164">
            <a:off x="6680610" y="1670749"/>
            <a:ext cx="6877983" cy="351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035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F2623A35-C6F9-F042-ACB3-042F19565329}"/>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9960164">
            <a:off x="6680610" y="1670749"/>
            <a:ext cx="6877983" cy="351650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p:txBody>
          <a:bodyPr>
            <a:normAutofit fontScale="90000"/>
          </a:bodyPr>
          <a:lstStyle/>
          <a:p>
            <a:r>
              <a:rPr lang="es-CL" dirty="0"/>
              <a:t>Bases de datos analíticas en la nube</a:t>
            </a:r>
            <a:endParaRPr lang="es-ES_tradnl" dirty="0"/>
          </a:p>
        </p:txBody>
      </p:sp>
      <p:sp>
        <p:nvSpPr>
          <p:cNvPr id="4" name="Marcador de texto 3">
            <a:extLst>
              <a:ext uri="{FF2B5EF4-FFF2-40B4-BE49-F238E27FC236}">
                <a16:creationId xmlns:a16="http://schemas.microsoft.com/office/drawing/2014/main" id="{0C3FFF21-9A55-FC4D-B8AA-D89EC8A45E1A}"/>
              </a:ext>
            </a:extLst>
          </p:cNvPr>
          <p:cNvSpPr>
            <a:spLocks noGrp="1"/>
          </p:cNvSpPr>
          <p:nvPr>
            <p:ph type="body" idx="10"/>
          </p:nvPr>
        </p:nvSpPr>
        <p:spPr/>
        <p:txBody>
          <a:bodyPr anchor="ctr"/>
          <a:lstStyle/>
          <a:p>
            <a:r>
              <a:rPr lang="es-CL" dirty="0"/>
              <a:t>Podemos hacer análisis a partir de datos estructurados con:</a:t>
            </a:r>
          </a:p>
          <a:p>
            <a:pPr marL="285750" indent="-285750" fontAlgn="base">
              <a:buFont typeface="Arial" panose="020B0604020202020204" pitchFamily="34" charset="0"/>
              <a:buChar char="•"/>
            </a:pPr>
            <a:r>
              <a:rPr lang="es-CL" dirty="0" err="1"/>
              <a:t>Azure</a:t>
            </a:r>
            <a:r>
              <a:rPr lang="es-CL" dirty="0"/>
              <a:t> </a:t>
            </a:r>
            <a:r>
              <a:rPr lang="es-CL" dirty="0" err="1"/>
              <a:t>Synapse</a:t>
            </a:r>
            <a:r>
              <a:rPr lang="es-CL" dirty="0"/>
              <a:t> </a:t>
            </a:r>
            <a:r>
              <a:rPr lang="es-CL" dirty="0" err="1"/>
              <a:t>Analytics</a:t>
            </a:r>
            <a:endParaRPr lang="es-CL" dirty="0"/>
          </a:p>
          <a:p>
            <a:pPr marL="285750" indent="-285750" fontAlgn="base">
              <a:buFont typeface="Arial" panose="020B0604020202020204" pitchFamily="34" charset="0"/>
              <a:buChar char="•"/>
            </a:pPr>
            <a:r>
              <a:rPr lang="es-CL" dirty="0" err="1"/>
              <a:t>Azure</a:t>
            </a:r>
            <a:r>
              <a:rPr lang="es-CL" dirty="0"/>
              <a:t> </a:t>
            </a:r>
            <a:r>
              <a:rPr lang="es-CL" dirty="0" err="1"/>
              <a:t>Analysis</a:t>
            </a:r>
            <a:r>
              <a:rPr lang="es-CL" dirty="0"/>
              <a:t> </a:t>
            </a:r>
            <a:r>
              <a:rPr lang="es-CL" dirty="0" err="1"/>
              <a:t>Services</a:t>
            </a:r>
            <a:endParaRPr lang="es-CL" dirty="0"/>
          </a:p>
          <a:p>
            <a:pPr marL="285750" indent="-285750" fontAlgn="base">
              <a:buFont typeface="Arial" panose="020B0604020202020204" pitchFamily="34" charset="0"/>
              <a:buChar char="•"/>
            </a:pPr>
            <a:r>
              <a:rPr lang="es-CL" dirty="0"/>
              <a:t>Google </a:t>
            </a:r>
            <a:r>
              <a:rPr lang="es-CL" dirty="0" err="1"/>
              <a:t>BigQuery</a:t>
            </a:r>
            <a:endParaRPr lang="es-CL" dirty="0"/>
          </a:p>
          <a:p>
            <a:pPr marL="285750" indent="-285750" fontAlgn="base">
              <a:buFont typeface="Arial" panose="020B0604020202020204" pitchFamily="34" charset="0"/>
              <a:buChar char="•"/>
            </a:pPr>
            <a:r>
              <a:rPr lang="es-CL" dirty="0"/>
              <a:t>Amazon </a:t>
            </a:r>
            <a:r>
              <a:rPr lang="es-CL" dirty="0" err="1"/>
              <a:t>Redshift</a:t>
            </a:r>
            <a:endParaRPr lang="es-CL" dirty="0"/>
          </a:p>
        </p:txBody>
      </p:sp>
      <p:pic>
        <p:nvPicPr>
          <p:cNvPr id="30722" name="Picture 2">
            <a:extLst>
              <a:ext uri="{FF2B5EF4-FFF2-40B4-BE49-F238E27FC236}">
                <a16:creationId xmlns:a16="http://schemas.microsoft.com/office/drawing/2014/main" id="{B463016B-E6AF-4442-AF70-7A58A8307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731" y="4858839"/>
            <a:ext cx="879929" cy="9831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26212C5-EF8F-8640-9CB1-423DD1AF2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9387" y="4746603"/>
            <a:ext cx="1662906" cy="16629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Resultado de imagen para azure analysis services icon">
            <a:extLst>
              <a:ext uri="{FF2B5EF4-FFF2-40B4-BE49-F238E27FC236}">
                <a16:creationId xmlns:a16="http://schemas.microsoft.com/office/drawing/2014/main" id="{86C3FA4D-92E1-ED4C-997A-D6CE3DA387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9670" y="4278330"/>
            <a:ext cx="681492" cy="681492"/>
          </a:xfrm>
          <a:prstGeom prst="rect">
            <a:avLst/>
          </a:prstGeom>
          <a:noFill/>
          <a:extLst>
            <a:ext uri="{909E8E84-426E-40DD-AFC4-6F175D3DCCD1}">
              <a14:hiddenFill xmlns:a14="http://schemas.microsoft.com/office/drawing/2010/main">
                <a:solidFill>
                  <a:srgbClr val="FFFFFF"/>
                </a:solidFill>
              </a14:hiddenFill>
            </a:ext>
          </a:extLst>
        </p:spPr>
      </p:pic>
      <p:pic>
        <p:nvPicPr>
          <p:cNvPr id="30728" name="Picture 8">
            <a:extLst>
              <a:ext uri="{FF2B5EF4-FFF2-40B4-BE49-F238E27FC236}">
                <a16:creationId xmlns:a16="http://schemas.microsoft.com/office/drawing/2014/main" id="{1EBC55A1-E234-DC44-98BB-BAC92F88FB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0127" y="5427041"/>
            <a:ext cx="982468" cy="98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065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p:txBody>
          <a:bodyPr>
            <a:normAutofit fontScale="90000"/>
          </a:bodyPr>
          <a:lstStyle/>
          <a:p>
            <a:r>
              <a:rPr lang="es-CL" dirty="0"/>
              <a:t>Bases de datos analíticas en la nube</a:t>
            </a:r>
            <a:endParaRPr lang="es-ES_tradnl" dirty="0"/>
          </a:p>
        </p:txBody>
      </p:sp>
      <p:sp>
        <p:nvSpPr>
          <p:cNvPr id="4" name="Marcador de texto 3">
            <a:extLst>
              <a:ext uri="{FF2B5EF4-FFF2-40B4-BE49-F238E27FC236}">
                <a16:creationId xmlns:a16="http://schemas.microsoft.com/office/drawing/2014/main" id="{0C3FFF21-9A55-FC4D-B8AA-D89EC8A45E1A}"/>
              </a:ext>
            </a:extLst>
          </p:cNvPr>
          <p:cNvSpPr>
            <a:spLocks noGrp="1"/>
          </p:cNvSpPr>
          <p:nvPr>
            <p:ph type="body" idx="10"/>
          </p:nvPr>
        </p:nvSpPr>
        <p:spPr/>
        <p:txBody>
          <a:bodyPr anchor="ctr"/>
          <a:lstStyle/>
          <a:p>
            <a:r>
              <a:rPr lang="es-CL" dirty="0"/>
              <a:t>Igual que el resto de los servicios, la escalabilidad y administración es bastante simple con pocos clics.</a:t>
            </a:r>
          </a:p>
          <a:p>
            <a:br>
              <a:rPr lang="es-CL" dirty="0"/>
            </a:br>
            <a:r>
              <a:rPr lang="es-CL" dirty="0"/>
              <a:t>Este tipo de tecnologías funciona mejor con grandes volúmenes de datos.</a:t>
            </a:r>
          </a:p>
        </p:txBody>
      </p:sp>
      <p:pic>
        <p:nvPicPr>
          <p:cNvPr id="10" name="Picture 2">
            <a:extLst>
              <a:ext uri="{FF2B5EF4-FFF2-40B4-BE49-F238E27FC236}">
                <a16:creationId xmlns:a16="http://schemas.microsoft.com/office/drawing/2014/main" id="{30A0CDFC-F081-F24B-B145-7D271DA063B1}"/>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9960164">
            <a:off x="6680610" y="1670749"/>
            <a:ext cx="6877983" cy="351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781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F2580CC-BA41-7141-9348-B4C219F4D04B}"/>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9960164">
            <a:off x="6680610" y="1670749"/>
            <a:ext cx="6877983" cy="351650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p:txBody>
          <a:bodyPr>
            <a:normAutofit/>
          </a:bodyPr>
          <a:lstStyle/>
          <a:p>
            <a:r>
              <a:rPr lang="es-CL" dirty="0"/>
              <a:t>Motores no relacionales</a:t>
            </a:r>
            <a:endParaRPr lang="es-ES_tradnl" dirty="0"/>
          </a:p>
        </p:txBody>
      </p:sp>
      <p:sp>
        <p:nvSpPr>
          <p:cNvPr id="4" name="Marcador de texto 3">
            <a:extLst>
              <a:ext uri="{FF2B5EF4-FFF2-40B4-BE49-F238E27FC236}">
                <a16:creationId xmlns:a16="http://schemas.microsoft.com/office/drawing/2014/main" id="{0C3FFF21-9A55-FC4D-B8AA-D89EC8A45E1A}"/>
              </a:ext>
            </a:extLst>
          </p:cNvPr>
          <p:cNvSpPr>
            <a:spLocks noGrp="1"/>
          </p:cNvSpPr>
          <p:nvPr>
            <p:ph type="body" idx="10"/>
          </p:nvPr>
        </p:nvSpPr>
        <p:spPr/>
        <p:txBody>
          <a:bodyPr anchor="ctr"/>
          <a:lstStyle/>
          <a:p>
            <a:r>
              <a:rPr lang="es-CL" dirty="0"/>
              <a:t>Cuando necesitamos guardar datos no estructurados, en la nube tenemos algunas opciones (cada cierto período de tiempo aparecen nuevas opciones):</a:t>
            </a:r>
          </a:p>
          <a:p>
            <a:pPr marL="285750" indent="-285750" fontAlgn="base">
              <a:buFont typeface="Arial" panose="020B0604020202020204" pitchFamily="34" charset="0"/>
              <a:buChar char="•"/>
            </a:pPr>
            <a:r>
              <a:rPr lang="es-CL" dirty="0" err="1"/>
              <a:t>Azure</a:t>
            </a:r>
            <a:r>
              <a:rPr lang="es-CL" dirty="0"/>
              <a:t> Cosmos DB</a:t>
            </a:r>
          </a:p>
          <a:p>
            <a:pPr marL="285750" indent="-285750" fontAlgn="base">
              <a:buFont typeface="Arial" panose="020B0604020202020204" pitchFamily="34" charset="0"/>
              <a:buChar char="•"/>
            </a:pPr>
            <a:r>
              <a:rPr lang="es-CL" dirty="0" err="1"/>
              <a:t>Azure</a:t>
            </a:r>
            <a:r>
              <a:rPr lang="es-CL" dirty="0"/>
              <a:t> Cache </a:t>
            </a:r>
            <a:r>
              <a:rPr lang="es-CL" dirty="0" err="1"/>
              <a:t>for</a:t>
            </a:r>
            <a:r>
              <a:rPr lang="es-CL" dirty="0"/>
              <a:t> </a:t>
            </a:r>
            <a:r>
              <a:rPr lang="es-CL" dirty="0" err="1"/>
              <a:t>Redis</a:t>
            </a:r>
            <a:r>
              <a:rPr lang="es-CL" dirty="0"/>
              <a:t> (para guardar datos en memoria para consumo a muy alta velocidad) </a:t>
            </a:r>
          </a:p>
          <a:p>
            <a:pPr marL="285750" indent="-285750" fontAlgn="base">
              <a:buFont typeface="Arial" panose="020B0604020202020204" pitchFamily="34" charset="0"/>
              <a:buChar char="•"/>
            </a:pPr>
            <a:r>
              <a:rPr lang="es-CL" dirty="0"/>
              <a:t>Amazon </a:t>
            </a:r>
            <a:r>
              <a:rPr lang="es-CL" dirty="0" err="1"/>
              <a:t>DynamoDB</a:t>
            </a:r>
            <a:endParaRPr lang="es-CL" dirty="0"/>
          </a:p>
          <a:p>
            <a:pPr marL="285750" indent="-285750" fontAlgn="base">
              <a:buFont typeface="Arial" panose="020B0604020202020204" pitchFamily="34" charset="0"/>
              <a:buChar char="•"/>
            </a:pPr>
            <a:r>
              <a:rPr lang="es-CL" dirty="0"/>
              <a:t>Amazon </a:t>
            </a:r>
            <a:r>
              <a:rPr lang="es-CL" dirty="0" err="1"/>
              <a:t>DocumentDB</a:t>
            </a:r>
            <a:endParaRPr lang="es-CL" dirty="0"/>
          </a:p>
        </p:txBody>
      </p:sp>
      <p:pic>
        <p:nvPicPr>
          <p:cNvPr id="32770" name="Picture 2">
            <a:extLst>
              <a:ext uri="{FF2B5EF4-FFF2-40B4-BE49-F238E27FC236}">
                <a16:creationId xmlns:a16="http://schemas.microsoft.com/office/drawing/2014/main" id="{8E433FA5-AC24-E54F-8E08-75A19DF45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278" y="4161608"/>
            <a:ext cx="1155443" cy="115544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Resultado de imagen para azure cosmos db icon">
            <a:extLst>
              <a:ext uri="{FF2B5EF4-FFF2-40B4-BE49-F238E27FC236}">
                <a16:creationId xmlns:a16="http://schemas.microsoft.com/office/drawing/2014/main" id="{D0845DA3-7EB5-8142-B0F2-99B1DCEAFD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3985" y="5130654"/>
            <a:ext cx="964293" cy="964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167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p:txBody>
          <a:bodyPr>
            <a:normAutofit/>
          </a:bodyPr>
          <a:lstStyle/>
          <a:p>
            <a:r>
              <a:rPr lang="es-CL" dirty="0"/>
              <a:t>Motores no relacionales</a:t>
            </a:r>
            <a:endParaRPr lang="es-ES_tradnl" dirty="0"/>
          </a:p>
        </p:txBody>
      </p:sp>
      <p:sp>
        <p:nvSpPr>
          <p:cNvPr id="4" name="Marcador de texto 3">
            <a:extLst>
              <a:ext uri="{FF2B5EF4-FFF2-40B4-BE49-F238E27FC236}">
                <a16:creationId xmlns:a16="http://schemas.microsoft.com/office/drawing/2014/main" id="{0C3FFF21-9A55-FC4D-B8AA-D89EC8A45E1A}"/>
              </a:ext>
            </a:extLst>
          </p:cNvPr>
          <p:cNvSpPr>
            <a:spLocks noGrp="1"/>
          </p:cNvSpPr>
          <p:nvPr>
            <p:ph type="body" idx="10"/>
          </p:nvPr>
        </p:nvSpPr>
        <p:spPr/>
        <p:txBody>
          <a:bodyPr anchor="ctr"/>
          <a:lstStyle/>
          <a:p>
            <a:r>
              <a:rPr lang="es-CL" dirty="0"/>
              <a:t>La ventaja de estos motores es que cuentan con integración nativa a otras tecnologías de Big Data (como Spark o </a:t>
            </a:r>
            <a:r>
              <a:rPr lang="es-CL" dirty="0" err="1"/>
              <a:t>Databricks</a:t>
            </a:r>
            <a:r>
              <a:rPr lang="es-CL" dirty="0"/>
              <a:t>).</a:t>
            </a:r>
          </a:p>
          <a:p>
            <a:endParaRPr lang="es-CL" dirty="0"/>
          </a:p>
          <a:p>
            <a:endParaRPr lang="es-CL" dirty="0"/>
          </a:p>
          <a:p>
            <a:endParaRPr lang="es-CL" dirty="0"/>
          </a:p>
          <a:p>
            <a:endParaRPr lang="es-CL" dirty="0"/>
          </a:p>
          <a:p>
            <a:endParaRPr lang="es-CL" dirty="0"/>
          </a:p>
          <a:p>
            <a:endParaRPr lang="es-CL" dirty="0"/>
          </a:p>
          <a:p>
            <a:endParaRPr lang="es-CL" dirty="0"/>
          </a:p>
        </p:txBody>
      </p:sp>
      <p:pic>
        <p:nvPicPr>
          <p:cNvPr id="34818" name="Picture 2">
            <a:extLst>
              <a:ext uri="{FF2B5EF4-FFF2-40B4-BE49-F238E27FC236}">
                <a16:creationId xmlns:a16="http://schemas.microsoft.com/office/drawing/2014/main" id="{C828D6EE-4622-6F42-AB6A-8BE6D3574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 y="3776186"/>
            <a:ext cx="5974496" cy="19789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E56D4D1B-BCE5-794B-97CD-106493BE25EE}"/>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9960164">
            <a:off x="6680610" y="1670749"/>
            <a:ext cx="6877983" cy="351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26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p:txBody>
          <a:bodyPr>
            <a:normAutofit fontScale="90000"/>
          </a:bodyPr>
          <a:lstStyle/>
          <a:p>
            <a:r>
              <a:rPr lang="es-ES_tradnl" dirty="0"/>
              <a:t>Bases de datos relacionales</a:t>
            </a:r>
          </a:p>
        </p:txBody>
      </p:sp>
      <p:sp>
        <p:nvSpPr>
          <p:cNvPr id="4" name="Marcador de texto 3">
            <a:extLst>
              <a:ext uri="{FF2B5EF4-FFF2-40B4-BE49-F238E27FC236}">
                <a16:creationId xmlns:a16="http://schemas.microsoft.com/office/drawing/2014/main" id="{0C3FFF21-9A55-FC4D-B8AA-D89EC8A45E1A}"/>
              </a:ext>
            </a:extLst>
          </p:cNvPr>
          <p:cNvSpPr>
            <a:spLocks noGrp="1"/>
          </p:cNvSpPr>
          <p:nvPr>
            <p:ph type="body" idx="10"/>
          </p:nvPr>
        </p:nvSpPr>
        <p:spPr/>
        <p:txBody>
          <a:bodyPr anchor="ctr"/>
          <a:lstStyle/>
          <a:p>
            <a:r>
              <a:rPr lang="es-CL" i="1" dirty="0"/>
              <a:t>Conjunto</a:t>
            </a:r>
            <a:r>
              <a:rPr lang="es-CL" dirty="0"/>
              <a:t> de datos que se </a:t>
            </a:r>
            <a:r>
              <a:rPr lang="es-CL" b="1" u="sng" dirty="0">
                <a:solidFill>
                  <a:schemeClr val="accent1"/>
                </a:solidFill>
              </a:rPr>
              <a:t>relacionan</a:t>
            </a:r>
            <a:r>
              <a:rPr lang="es-CL" dirty="0"/>
              <a:t> entre sí, describiendo las actividades de una organización o un área en ella, y que tienen un significado </a:t>
            </a:r>
            <a:r>
              <a:rPr lang="es-CL" i="1" dirty="0"/>
              <a:t>implícito</a:t>
            </a:r>
            <a:r>
              <a:rPr lang="es-CL" dirty="0"/>
              <a:t>. </a:t>
            </a:r>
          </a:p>
          <a:p>
            <a:br>
              <a:rPr lang="es-CL" dirty="0"/>
            </a:br>
            <a:br>
              <a:rPr lang="es-CL" dirty="0"/>
            </a:br>
            <a:r>
              <a:rPr lang="es-CL" dirty="0"/>
              <a:t>Los sistemas gestores de bases de datos permiten también </a:t>
            </a:r>
            <a:r>
              <a:rPr lang="es-CL" i="1" dirty="0"/>
              <a:t>consultarlos</a:t>
            </a:r>
            <a:r>
              <a:rPr lang="es-CL" dirty="0"/>
              <a:t> y </a:t>
            </a:r>
            <a:r>
              <a:rPr lang="es-CL" i="1" dirty="0"/>
              <a:t>validar</a:t>
            </a:r>
            <a:r>
              <a:rPr lang="es-CL" dirty="0"/>
              <a:t> la consistencia de estos, de acuerdo a las reglas del </a:t>
            </a:r>
            <a:r>
              <a:rPr lang="es-CL" b="1" dirty="0">
                <a:solidFill>
                  <a:schemeClr val="accent1"/>
                </a:solidFill>
              </a:rPr>
              <a:t>negocio.</a:t>
            </a:r>
          </a:p>
          <a:p>
            <a:br>
              <a:rPr lang="es-CL" dirty="0"/>
            </a:br>
            <a:br>
              <a:rPr lang="es-CL" dirty="0"/>
            </a:br>
            <a:r>
              <a:rPr lang="es-CL" dirty="0"/>
              <a:t>El uso de una base de datos asegura la </a:t>
            </a:r>
            <a:r>
              <a:rPr lang="es-CL" b="1" dirty="0">
                <a:solidFill>
                  <a:schemeClr val="accent1"/>
                </a:solidFill>
              </a:rPr>
              <a:t>integridad</a:t>
            </a:r>
            <a:r>
              <a:rPr lang="es-CL" dirty="0"/>
              <a:t> y la </a:t>
            </a:r>
            <a:r>
              <a:rPr lang="es-CL" b="1" dirty="0">
                <a:solidFill>
                  <a:schemeClr val="accent1"/>
                </a:solidFill>
              </a:rPr>
              <a:t>disponibilidad</a:t>
            </a:r>
            <a:r>
              <a:rPr lang="es-CL" dirty="0"/>
              <a:t> de estos.</a:t>
            </a:r>
          </a:p>
          <a:p>
            <a:endParaRPr lang="es-ES_tradnl" dirty="0"/>
          </a:p>
        </p:txBody>
      </p:sp>
      <p:pic>
        <p:nvPicPr>
          <p:cNvPr id="8" name="Picture 2">
            <a:extLst>
              <a:ext uri="{FF2B5EF4-FFF2-40B4-BE49-F238E27FC236}">
                <a16:creationId xmlns:a16="http://schemas.microsoft.com/office/drawing/2014/main" id="{80C0B6C2-995F-A64A-945A-B1AC5D546304}"/>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9960164">
            <a:off x="6680610" y="1670749"/>
            <a:ext cx="6877983" cy="351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852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B97F967C-34EF-294C-9241-1506AE7BCB3F}"/>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9960164">
            <a:off x="6680610" y="1670749"/>
            <a:ext cx="6877983" cy="351650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p:txBody>
          <a:bodyPr>
            <a:normAutofit fontScale="90000"/>
          </a:bodyPr>
          <a:lstStyle/>
          <a:p>
            <a:r>
              <a:rPr lang="es-CL" dirty="0"/>
              <a:t>Estructuras de archivos/directorios</a:t>
            </a:r>
            <a:endParaRPr lang="es-ES_tradnl" dirty="0"/>
          </a:p>
        </p:txBody>
      </p:sp>
      <p:sp>
        <p:nvSpPr>
          <p:cNvPr id="4" name="Marcador de texto 3">
            <a:extLst>
              <a:ext uri="{FF2B5EF4-FFF2-40B4-BE49-F238E27FC236}">
                <a16:creationId xmlns:a16="http://schemas.microsoft.com/office/drawing/2014/main" id="{0C3FFF21-9A55-FC4D-B8AA-D89EC8A45E1A}"/>
              </a:ext>
            </a:extLst>
          </p:cNvPr>
          <p:cNvSpPr>
            <a:spLocks noGrp="1"/>
          </p:cNvSpPr>
          <p:nvPr>
            <p:ph type="body" idx="10"/>
          </p:nvPr>
        </p:nvSpPr>
        <p:spPr/>
        <p:txBody>
          <a:bodyPr anchor="ctr"/>
          <a:lstStyle/>
          <a:p>
            <a:r>
              <a:rPr lang="es-CL" dirty="0"/>
              <a:t>Si nuestra intención es guardar información en archivos sin estructura (videos, audios, etc.) para un análisis posterior, en la nube podemos usar:</a:t>
            </a:r>
          </a:p>
          <a:p>
            <a:pPr marL="285750" indent="-285750" fontAlgn="base">
              <a:buFont typeface="Arial" panose="020B0604020202020204" pitchFamily="34" charset="0"/>
              <a:buChar char="•"/>
            </a:pPr>
            <a:r>
              <a:rPr lang="es-CL" dirty="0" err="1"/>
              <a:t>Azure</a:t>
            </a:r>
            <a:r>
              <a:rPr lang="es-CL" dirty="0"/>
              <a:t> Storage </a:t>
            </a:r>
            <a:r>
              <a:rPr lang="es-CL" dirty="0" err="1"/>
              <a:t>Account</a:t>
            </a:r>
            <a:endParaRPr lang="es-CL" dirty="0"/>
          </a:p>
          <a:p>
            <a:pPr marL="285750" indent="-285750" fontAlgn="base">
              <a:buFont typeface="Arial" panose="020B0604020202020204" pitchFamily="34" charset="0"/>
              <a:buChar char="•"/>
            </a:pPr>
            <a:r>
              <a:rPr lang="es-CL" dirty="0"/>
              <a:t>Amazon S3</a:t>
            </a:r>
          </a:p>
          <a:p>
            <a:pPr marL="285750" indent="-285750" fontAlgn="base">
              <a:buFont typeface="Arial" panose="020B0604020202020204" pitchFamily="34" charset="0"/>
              <a:buChar char="•"/>
            </a:pPr>
            <a:r>
              <a:rPr lang="es-CL" dirty="0"/>
              <a:t>Google Cloud Storage</a:t>
            </a:r>
            <a:br>
              <a:rPr lang="es-CL" dirty="0"/>
            </a:br>
            <a:endParaRPr lang="es-CL" dirty="0"/>
          </a:p>
        </p:txBody>
      </p:sp>
      <p:pic>
        <p:nvPicPr>
          <p:cNvPr id="36866" name="Picture 2">
            <a:extLst>
              <a:ext uri="{FF2B5EF4-FFF2-40B4-BE49-F238E27FC236}">
                <a16:creationId xmlns:a16="http://schemas.microsoft.com/office/drawing/2014/main" id="{126F4A38-CA21-5C4E-89DF-E3F52DCB4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676" y="5476519"/>
            <a:ext cx="618428" cy="618428"/>
          </a:xfrm>
          <a:prstGeom prst="rect">
            <a:avLst/>
          </a:prstGeom>
          <a:noFill/>
          <a:extLst>
            <a:ext uri="{909E8E84-426E-40DD-AFC4-6F175D3DCCD1}">
              <a14:hiddenFill xmlns:a14="http://schemas.microsoft.com/office/drawing/2010/main">
                <a:solidFill>
                  <a:srgbClr val="FFFFFF"/>
                </a:solidFill>
              </a14:hiddenFill>
            </a:ext>
          </a:extLst>
        </p:spPr>
      </p:pic>
      <p:pic>
        <p:nvPicPr>
          <p:cNvPr id="36867" name="Picture 3" descr="Resultado de imagen para icon azure data lake store">
            <a:extLst>
              <a:ext uri="{FF2B5EF4-FFF2-40B4-BE49-F238E27FC236}">
                <a16:creationId xmlns:a16="http://schemas.microsoft.com/office/drawing/2014/main" id="{DDC5368D-D6C5-AC4A-8A7F-170C08D6DA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0879" y="4419082"/>
            <a:ext cx="863936" cy="863936"/>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a:extLst>
              <a:ext uri="{FF2B5EF4-FFF2-40B4-BE49-F238E27FC236}">
                <a16:creationId xmlns:a16="http://schemas.microsoft.com/office/drawing/2014/main" id="{DCF46F18-61EC-064D-99AE-7068222FCD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3386" y="5283018"/>
            <a:ext cx="1407601" cy="1005429"/>
          </a:xfrm>
          <a:prstGeom prst="rect">
            <a:avLst/>
          </a:prstGeom>
          <a:noFill/>
          <a:extLst>
            <a:ext uri="{909E8E84-426E-40DD-AFC4-6F175D3DCCD1}">
              <a14:hiddenFill xmlns:a14="http://schemas.microsoft.com/office/drawing/2010/main">
                <a:solidFill>
                  <a:srgbClr val="FFFFFF"/>
                </a:solidFill>
              </a14:hiddenFill>
            </a:ext>
          </a:extLst>
        </p:spPr>
      </p:pic>
      <p:pic>
        <p:nvPicPr>
          <p:cNvPr id="36869" name="Picture 5">
            <a:extLst>
              <a:ext uri="{FF2B5EF4-FFF2-40B4-BE49-F238E27FC236}">
                <a16:creationId xmlns:a16="http://schemas.microsoft.com/office/drawing/2014/main" id="{3E9CA97E-8762-FE44-B9CF-E9E4C4D3D3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7348" y="4569279"/>
            <a:ext cx="781810" cy="781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001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p:txBody>
          <a:bodyPr>
            <a:normAutofit fontScale="90000"/>
          </a:bodyPr>
          <a:lstStyle/>
          <a:p>
            <a:r>
              <a:rPr lang="es-CL" dirty="0"/>
              <a:t>Estructuras de archivos/directorios</a:t>
            </a:r>
            <a:endParaRPr lang="es-ES_tradnl" dirty="0"/>
          </a:p>
        </p:txBody>
      </p:sp>
      <p:sp>
        <p:nvSpPr>
          <p:cNvPr id="4" name="Marcador de texto 3">
            <a:extLst>
              <a:ext uri="{FF2B5EF4-FFF2-40B4-BE49-F238E27FC236}">
                <a16:creationId xmlns:a16="http://schemas.microsoft.com/office/drawing/2014/main" id="{0C3FFF21-9A55-FC4D-B8AA-D89EC8A45E1A}"/>
              </a:ext>
            </a:extLst>
          </p:cNvPr>
          <p:cNvSpPr>
            <a:spLocks noGrp="1"/>
          </p:cNvSpPr>
          <p:nvPr>
            <p:ph type="body" idx="10"/>
          </p:nvPr>
        </p:nvSpPr>
        <p:spPr/>
        <p:txBody>
          <a:bodyPr anchor="ctr"/>
          <a:lstStyle/>
          <a:p>
            <a:r>
              <a:rPr lang="es-CL" dirty="0"/>
              <a:t>También se utilizan en procesos </a:t>
            </a:r>
            <a:r>
              <a:rPr lang="es-CL" dirty="0" err="1"/>
              <a:t>batch</a:t>
            </a:r>
            <a:r>
              <a:rPr lang="es-CL" dirty="0"/>
              <a:t>, en los cuales la información sólo puede ser recibida en </a:t>
            </a:r>
            <a:r>
              <a:rPr lang="es-CL" i="1" dirty="0"/>
              <a:t>tiempos determinados </a:t>
            </a:r>
            <a:r>
              <a:rPr lang="es-CL" dirty="0"/>
              <a:t>o debe ser agrupada </a:t>
            </a:r>
            <a:r>
              <a:rPr lang="es-CL" i="1" dirty="0"/>
              <a:t>antes</a:t>
            </a:r>
            <a:r>
              <a:rPr lang="es-CL" dirty="0"/>
              <a:t> de ser enviada (por </a:t>
            </a:r>
            <a:r>
              <a:rPr lang="es-CL" u="sng" dirty="0"/>
              <a:t>optimización de procesos</a:t>
            </a:r>
            <a:r>
              <a:rPr lang="es-CL" dirty="0"/>
              <a:t>).</a:t>
            </a:r>
          </a:p>
        </p:txBody>
      </p:sp>
      <p:pic>
        <p:nvPicPr>
          <p:cNvPr id="10" name="Marcador de posición de imagen 9">
            <a:extLst>
              <a:ext uri="{FF2B5EF4-FFF2-40B4-BE49-F238E27FC236}">
                <a16:creationId xmlns:a16="http://schemas.microsoft.com/office/drawing/2014/main" id="{1DD639D7-AFAF-164D-9E91-B6D7026C291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4757" b="4757"/>
          <a:stretch>
            <a:fillRect/>
          </a:stretch>
        </p:blipFill>
        <p:spPr/>
      </p:pic>
    </p:spTree>
    <p:extLst>
      <p:ext uri="{BB962C8B-B14F-4D97-AF65-F5344CB8AC3E}">
        <p14:creationId xmlns:p14="http://schemas.microsoft.com/office/powerpoint/2010/main" val="3436405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p:txBody>
          <a:bodyPr>
            <a:normAutofit/>
          </a:bodyPr>
          <a:lstStyle/>
          <a:p>
            <a:r>
              <a:rPr lang="es-CL" dirty="0"/>
              <a:t>Otros servicios</a:t>
            </a:r>
            <a:endParaRPr lang="es-ES_tradnl" dirty="0"/>
          </a:p>
        </p:txBody>
      </p:sp>
      <p:sp>
        <p:nvSpPr>
          <p:cNvPr id="4" name="Marcador de texto 3">
            <a:extLst>
              <a:ext uri="{FF2B5EF4-FFF2-40B4-BE49-F238E27FC236}">
                <a16:creationId xmlns:a16="http://schemas.microsoft.com/office/drawing/2014/main" id="{0C3FFF21-9A55-FC4D-B8AA-D89EC8A45E1A}"/>
              </a:ext>
            </a:extLst>
          </p:cNvPr>
          <p:cNvSpPr>
            <a:spLocks noGrp="1"/>
          </p:cNvSpPr>
          <p:nvPr>
            <p:ph type="body" idx="10"/>
          </p:nvPr>
        </p:nvSpPr>
        <p:spPr/>
        <p:txBody>
          <a:bodyPr anchor="ctr"/>
          <a:lstStyle/>
          <a:p>
            <a:r>
              <a:rPr lang="es-CL" dirty="0"/>
              <a:t>Por lo general, también se utilizan otros servicios que complementan al almacenamiento</a:t>
            </a:r>
          </a:p>
          <a:p>
            <a:pPr marL="285750" indent="-285750" fontAlgn="base">
              <a:buFont typeface="Arial" panose="020B0604020202020204" pitchFamily="34" charset="0"/>
              <a:buChar char="•"/>
            </a:pPr>
            <a:r>
              <a:rPr lang="es-CL" dirty="0" err="1"/>
              <a:t>Azure</a:t>
            </a:r>
            <a:r>
              <a:rPr lang="es-CL" dirty="0"/>
              <a:t> Data Factory</a:t>
            </a:r>
          </a:p>
          <a:p>
            <a:pPr marL="285750" indent="-285750" fontAlgn="base">
              <a:buFont typeface="Arial" panose="020B0604020202020204" pitchFamily="34" charset="0"/>
              <a:buChar char="•"/>
            </a:pPr>
            <a:r>
              <a:rPr lang="es-CL" dirty="0" err="1"/>
              <a:t>Azure</a:t>
            </a:r>
            <a:r>
              <a:rPr lang="es-CL" dirty="0"/>
              <a:t> </a:t>
            </a:r>
            <a:r>
              <a:rPr lang="es-CL" dirty="0" err="1"/>
              <a:t>Stream</a:t>
            </a:r>
            <a:r>
              <a:rPr lang="es-CL" dirty="0"/>
              <a:t> </a:t>
            </a:r>
            <a:r>
              <a:rPr lang="es-CL" dirty="0" err="1"/>
              <a:t>Analytics</a:t>
            </a:r>
            <a:endParaRPr lang="es-CL" dirty="0"/>
          </a:p>
          <a:p>
            <a:pPr marL="285750" indent="-285750" fontAlgn="base">
              <a:buFont typeface="Arial" panose="020B0604020202020204" pitchFamily="34" charset="0"/>
              <a:buChar char="•"/>
            </a:pPr>
            <a:r>
              <a:rPr lang="es-CL" dirty="0" err="1"/>
              <a:t>Databricks</a:t>
            </a:r>
            <a:endParaRPr lang="es-CL" dirty="0"/>
          </a:p>
          <a:p>
            <a:pPr marL="285750" indent="-285750" fontAlgn="base">
              <a:buFont typeface="Arial" panose="020B0604020202020204" pitchFamily="34" charset="0"/>
              <a:buChar char="•"/>
            </a:pPr>
            <a:r>
              <a:rPr lang="es-CL" dirty="0"/>
              <a:t>Amazon </a:t>
            </a:r>
            <a:r>
              <a:rPr lang="es-CL" dirty="0" err="1"/>
              <a:t>Glue</a:t>
            </a:r>
            <a:endParaRPr lang="es-CL" dirty="0"/>
          </a:p>
          <a:p>
            <a:pPr marL="285750" indent="-285750" fontAlgn="base">
              <a:buFont typeface="Arial" panose="020B0604020202020204" pitchFamily="34" charset="0"/>
              <a:buChar char="•"/>
            </a:pPr>
            <a:r>
              <a:rPr lang="es-CL" dirty="0"/>
              <a:t>Google Cloud </a:t>
            </a:r>
            <a:r>
              <a:rPr lang="es-CL" dirty="0" err="1"/>
              <a:t>Composer</a:t>
            </a:r>
            <a:endParaRPr lang="es-CL" dirty="0"/>
          </a:p>
        </p:txBody>
      </p:sp>
      <p:pic>
        <p:nvPicPr>
          <p:cNvPr id="40962" name="Picture 2" descr="Resultado de imagen para azure data factory icon">
            <a:extLst>
              <a:ext uri="{FF2B5EF4-FFF2-40B4-BE49-F238E27FC236}">
                <a16:creationId xmlns:a16="http://schemas.microsoft.com/office/drawing/2014/main" id="{1D202FB6-0BD2-A345-9B27-859BAD5B0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7436" y="4971866"/>
            <a:ext cx="793416" cy="793416"/>
          </a:xfrm>
          <a:prstGeom prst="rect">
            <a:avLst/>
          </a:prstGeom>
          <a:noFill/>
          <a:extLst>
            <a:ext uri="{909E8E84-426E-40DD-AFC4-6F175D3DCCD1}">
              <a14:hiddenFill xmlns:a14="http://schemas.microsoft.com/office/drawing/2010/main">
                <a:solidFill>
                  <a:srgbClr val="FFFFFF"/>
                </a:solidFill>
              </a14:hiddenFill>
            </a:ext>
          </a:extLst>
        </p:spPr>
      </p:pic>
      <p:pic>
        <p:nvPicPr>
          <p:cNvPr id="40963" name="Picture 3">
            <a:extLst>
              <a:ext uri="{FF2B5EF4-FFF2-40B4-BE49-F238E27FC236}">
                <a16:creationId xmlns:a16="http://schemas.microsoft.com/office/drawing/2014/main" id="{75FC0035-C72F-CF44-B3F2-4484C0678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547" y="5028941"/>
            <a:ext cx="1044609" cy="1044609"/>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a:extLst>
              <a:ext uri="{FF2B5EF4-FFF2-40B4-BE49-F238E27FC236}">
                <a16:creationId xmlns:a16="http://schemas.microsoft.com/office/drawing/2014/main" id="{6FBFD7B6-3152-7D41-96C0-9B963037C4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745" y="4203038"/>
            <a:ext cx="1397106" cy="6985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24209740-ECE3-A546-A0EC-B9484D8F34B9}"/>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9960164">
            <a:off x="6680610" y="1670749"/>
            <a:ext cx="6877983" cy="351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791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a:extLst>
              <a:ext uri="{FF2B5EF4-FFF2-40B4-BE49-F238E27FC236}">
                <a16:creationId xmlns:a16="http://schemas.microsoft.com/office/drawing/2014/main" id="{9DA7B8B4-C03D-CC46-B618-8E3D8E68497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5935" b="15935"/>
          <a:stretch>
            <a:fillRect/>
          </a:stretch>
        </p:blipFill>
        <p:spPr/>
      </p:pic>
      <p:sp>
        <p:nvSpPr>
          <p:cNvPr id="3" name="Marcador de texto 2">
            <a:extLst>
              <a:ext uri="{FF2B5EF4-FFF2-40B4-BE49-F238E27FC236}">
                <a16:creationId xmlns:a16="http://schemas.microsoft.com/office/drawing/2014/main" id="{FEA526F3-9F92-1343-BC2A-3A56577D09D4}"/>
              </a:ext>
            </a:extLst>
          </p:cNvPr>
          <p:cNvSpPr>
            <a:spLocks noGrp="1"/>
          </p:cNvSpPr>
          <p:nvPr>
            <p:ph type="body" sz="quarter" idx="10"/>
          </p:nvPr>
        </p:nvSpPr>
        <p:spPr/>
        <p:txBody>
          <a:bodyPr/>
          <a:lstStyle/>
          <a:p>
            <a:r>
              <a:rPr lang="es-CL" dirty="0"/>
              <a:t>CASOS DE EJEMPLO</a:t>
            </a:r>
          </a:p>
        </p:txBody>
      </p:sp>
    </p:spTree>
    <p:extLst>
      <p:ext uri="{BB962C8B-B14F-4D97-AF65-F5344CB8AC3E}">
        <p14:creationId xmlns:p14="http://schemas.microsoft.com/office/powerpoint/2010/main" val="3597156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a:xfrm>
            <a:off x="695325" y="1784836"/>
            <a:ext cx="5721674" cy="641123"/>
          </a:xfrm>
        </p:spPr>
        <p:txBody>
          <a:bodyPr>
            <a:normAutofit fontScale="90000"/>
          </a:bodyPr>
          <a:lstStyle/>
          <a:p>
            <a:r>
              <a:rPr lang="es-CL" dirty="0"/>
              <a:t>Monitoreo Mercado de Valores</a:t>
            </a:r>
            <a:endParaRPr lang="es-ES_tradnl" dirty="0"/>
          </a:p>
        </p:txBody>
      </p:sp>
      <p:sp>
        <p:nvSpPr>
          <p:cNvPr id="6" name="CuadroTexto 5">
            <a:extLst>
              <a:ext uri="{FF2B5EF4-FFF2-40B4-BE49-F238E27FC236}">
                <a16:creationId xmlns:a16="http://schemas.microsoft.com/office/drawing/2014/main" id="{5AF5FB35-737A-C045-B3E4-D444CA63DA7F}"/>
              </a:ext>
            </a:extLst>
          </p:cNvPr>
          <p:cNvSpPr txBox="1"/>
          <p:nvPr/>
        </p:nvSpPr>
        <p:spPr>
          <a:xfrm>
            <a:off x="3224893" y="3624943"/>
            <a:ext cx="65" cy="257058"/>
          </a:xfrm>
          <a:prstGeom prst="rect">
            <a:avLst/>
          </a:prstGeom>
          <a:noFill/>
        </p:spPr>
        <p:txBody>
          <a:bodyPr wrap="none" lIns="0" tIns="0" rIns="0" bIns="0" rtlCol="0">
            <a:spAutoFit/>
          </a:bodyPr>
          <a:lstStyle/>
          <a:p>
            <a:pPr algn="l">
              <a:lnSpc>
                <a:spcPts val="2200"/>
              </a:lnSpc>
            </a:pPr>
            <a:endParaRPr lang="es-CL" sz="1600" b="0" dirty="0">
              <a:solidFill>
                <a:schemeClr val="bg1"/>
              </a:solidFill>
            </a:endParaRPr>
          </a:p>
        </p:txBody>
      </p:sp>
      <p:sp>
        <p:nvSpPr>
          <p:cNvPr id="10" name="Marcador de texto 2">
            <a:extLst>
              <a:ext uri="{FF2B5EF4-FFF2-40B4-BE49-F238E27FC236}">
                <a16:creationId xmlns:a16="http://schemas.microsoft.com/office/drawing/2014/main" id="{1F77F041-8573-C141-A831-FF8C94BBBB93}"/>
              </a:ext>
            </a:extLst>
          </p:cNvPr>
          <p:cNvSpPr>
            <a:spLocks noGrp="1"/>
          </p:cNvSpPr>
          <p:nvPr>
            <p:ph type="body" sz="quarter" idx="10"/>
          </p:nvPr>
        </p:nvSpPr>
        <p:spPr>
          <a:xfrm>
            <a:off x="695324" y="2425959"/>
            <a:ext cx="5400675" cy="3314700"/>
          </a:xfrm>
          <a:solidFill>
            <a:schemeClr val="accent1"/>
          </a:solidFill>
          <a:ln>
            <a:solidFill>
              <a:schemeClr val="bg1"/>
            </a:solidFill>
          </a:ln>
        </p:spPr>
        <p:txBody>
          <a:bodyPr anchor="ctr"/>
          <a:lstStyle/>
          <a:p>
            <a:pPr marL="177800"/>
            <a:r>
              <a:rPr lang="es-CL" sz="1200" b="1" u="sng" dirty="0">
                <a:solidFill>
                  <a:schemeClr val="bg1"/>
                </a:solidFill>
              </a:rPr>
              <a:t>Objetivo</a:t>
            </a:r>
            <a:endParaRPr lang="es-CL" sz="1200" dirty="0">
              <a:solidFill>
                <a:schemeClr val="bg1"/>
              </a:solidFill>
            </a:endParaRPr>
          </a:p>
          <a:p>
            <a:pPr marL="177800"/>
            <a:r>
              <a:rPr lang="es-CL" sz="1200" dirty="0">
                <a:solidFill>
                  <a:schemeClr val="bg1"/>
                </a:solidFill>
              </a:rPr>
              <a:t>Integración con sistema origen de transacciones de valores con la nube de Microsoft</a:t>
            </a:r>
          </a:p>
          <a:p>
            <a:pPr marL="177800"/>
            <a:r>
              <a:rPr lang="es-CL" sz="1200" dirty="0" err="1">
                <a:solidFill>
                  <a:schemeClr val="bg1"/>
                </a:solidFill>
              </a:rPr>
              <a:t>Azure</a:t>
            </a:r>
            <a:r>
              <a:rPr lang="es-CL" sz="1200" dirty="0">
                <a:solidFill>
                  <a:schemeClr val="bg1"/>
                </a:solidFill>
              </a:rPr>
              <a:t> a través de una aplicación desarrollada.</a:t>
            </a:r>
          </a:p>
          <a:p>
            <a:pPr marL="177800"/>
            <a:br>
              <a:rPr lang="es-CL" sz="1200" dirty="0">
                <a:solidFill>
                  <a:schemeClr val="bg1"/>
                </a:solidFill>
              </a:rPr>
            </a:br>
            <a:br>
              <a:rPr lang="es-CL" sz="1200" dirty="0">
                <a:solidFill>
                  <a:schemeClr val="bg1"/>
                </a:solidFill>
              </a:rPr>
            </a:br>
            <a:r>
              <a:rPr lang="es-CL" sz="1200" b="1" u="sng" dirty="0">
                <a:solidFill>
                  <a:schemeClr val="bg1"/>
                </a:solidFill>
              </a:rPr>
              <a:t>Implementación</a:t>
            </a:r>
            <a:endParaRPr lang="es-CL" sz="1200" dirty="0">
              <a:solidFill>
                <a:schemeClr val="bg1"/>
              </a:solidFill>
            </a:endParaRPr>
          </a:p>
          <a:p>
            <a:pPr marL="177800"/>
            <a:r>
              <a:rPr lang="es-CL" sz="1200" dirty="0">
                <a:solidFill>
                  <a:schemeClr val="bg1"/>
                </a:solidFill>
              </a:rPr>
              <a:t>Desarrollar un sistema capaz de obtener la información desde la plataforma de transacciones de mercado que tiene la Bolsa, generando alertas definidas en base al comportamiento que presentan los valores del mismo.</a:t>
            </a:r>
          </a:p>
        </p:txBody>
      </p:sp>
      <p:sp>
        <p:nvSpPr>
          <p:cNvPr id="11" name="Marcador de texto 2">
            <a:extLst>
              <a:ext uri="{FF2B5EF4-FFF2-40B4-BE49-F238E27FC236}">
                <a16:creationId xmlns:a16="http://schemas.microsoft.com/office/drawing/2014/main" id="{B9D0DB66-2D52-374F-88C5-825267819103}"/>
              </a:ext>
            </a:extLst>
          </p:cNvPr>
          <p:cNvSpPr txBox="1">
            <a:spLocks/>
          </p:cNvSpPr>
          <p:nvPr/>
        </p:nvSpPr>
        <p:spPr>
          <a:xfrm>
            <a:off x="6096000" y="2425959"/>
            <a:ext cx="5400678" cy="3314700"/>
          </a:xfrm>
          <a:prstGeom prst="rect">
            <a:avLst/>
          </a:prstGeom>
          <a:solidFill>
            <a:schemeClr val="accent1"/>
          </a:solidFill>
          <a:ln>
            <a:solidFill>
              <a:schemeClr val="bg1"/>
            </a:solidFill>
          </a:ln>
        </p:spPr>
        <p:txBody>
          <a:bodyPr lIns="0" tIns="0" rIns="0" bIns="0" anchor="ctr"/>
          <a:lstStyle>
            <a:lvl1pPr marL="0" indent="0" algn="l" defTabSz="914400" rtl="0" eaLnBrk="1" latinLnBrk="0" hangingPunct="1">
              <a:lnSpc>
                <a:spcPts val="1600"/>
              </a:lnSpc>
              <a:spcBef>
                <a:spcPts val="1000"/>
              </a:spcBef>
              <a:buFont typeface="Arial" panose="020B0604020202020204" pitchFamily="34" charset="0"/>
              <a:buNone/>
              <a:defRPr sz="13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177800"/>
            <a:r>
              <a:rPr lang="es-CL" sz="1200" b="1" u="sng" dirty="0">
                <a:solidFill>
                  <a:schemeClr val="bg1"/>
                </a:solidFill>
              </a:rPr>
              <a:t>Resultado</a:t>
            </a:r>
            <a:endParaRPr lang="es-CL" sz="1200" dirty="0">
              <a:solidFill>
                <a:schemeClr val="bg1"/>
              </a:solidFill>
            </a:endParaRPr>
          </a:p>
          <a:p>
            <a:pPr marL="177800"/>
            <a:r>
              <a:rPr lang="es-CL" sz="1200" dirty="0">
                <a:solidFill>
                  <a:schemeClr val="bg1"/>
                </a:solidFill>
              </a:rPr>
              <a:t>Desde el 2016 cuenta con un sistema que permite realizar el seguimiento de las transacciones realizadas, el cual contiene una serie de alertas capaces de detectar posibles comportamientos irregulares del mercado.</a:t>
            </a:r>
          </a:p>
          <a:p>
            <a:pPr marL="177800"/>
            <a:br>
              <a:rPr lang="es-CL" sz="1200" dirty="0">
                <a:solidFill>
                  <a:schemeClr val="bg1"/>
                </a:solidFill>
              </a:rPr>
            </a:br>
            <a:r>
              <a:rPr lang="es-CL" sz="1200" dirty="0">
                <a:solidFill>
                  <a:schemeClr val="bg1"/>
                </a:solidFill>
              </a:rPr>
              <a:t>La solución significó una mejora sustancial a la implementación anterior, disminuyendo los tiempos de respuesta y reduciendo significativamente los costos anuales de licenciamiento.</a:t>
            </a:r>
          </a:p>
        </p:txBody>
      </p:sp>
      <p:pic>
        <p:nvPicPr>
          <p:cNvPr id="43010" name="Picture 2" descr="logo-bolsa-de-santiago - Schwager">
            <a:extLst>
              <a:ext uri="{FF2B5EF4-FFF2-40B4-BE49-F238E27FC236}">
                <a16:creationId xmlns:a16="http://schemas.microsoft.com/office/drawing/2014/main" id="{158940D9-4C3D-3544-A59E-8DED332E2B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8436" y="828902"/>
            <a:ext cx="2964996" cy="1482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629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a:xfrm>
            <a:off x="695324" y="1784836"/>
            <a:ext cx="5803381" cy="641123"/>
          </a:xfrm>
        </p:spPr>
        <p:txBody>
          <a:bodyPr>
            <a:normAutofit fontScale="90000"/>
          </a:bodyPr>
          <a:lstStyle/>
          <a:p>
            <a:r>
              <a:rPr lang="es-CL" dirty="0"/>
              <a:t>Procesamiento de lenguaje natural</a:t>
            </a:r>
            <a:endParaRPr lang="es-ES_tradnl" dirty="0"/>
          </a:p>
        </p:txBody>
      </p:sp>
      <p:sp>
        <p:nvSpPr>
          <p:cNvPr id="6" name="CuadroTexto 5">
            <a:extLst>
              <a:ext uri="{FF2B5EF4-FFF2-40B4-BE49-F238E27FC236}">
                <a16:creationId xmlns:a16="http://schemas.microsoft.com/office/drawing/2014/main" id="{5AF5FB35-737A-C045-B3E4-D444CA63DA7F}"/>
              </a:ext>
            </a:extLst>
          </p:cNvPr>
          <p:cNvSpPr txBox="1"/>
          <p:nvPr/>
        </p:nvSpPr>
        <p:spPr>
          <a:xfrm>
            <a:off x="3224893" y="3624943"/>
            <a:ext cx="65" cy="257058"/>
          </a:xfrm>
          <a:prstGeom prst="rect">
            <a:avLst/>
          </a:prstGeom>
          <a:noFill/>
        </p:spPr>
        <p:txBody>
          <a:bodyPr wrap="none" lIns="0" tIns="0" rIns="0" bIns="0" rtlCol="0">
            <a:spAutoFit/>
          </a:bodyPr>
          <a:lstStyle/>
          <a:p>
            <a:pPr algn="l">
              <a:lnSpc>
                <a:spcPts val="2200"/>
              </a:lnSpc>
            </a:pPr>
            <a:endParaRPr lang="es-CL" sz="1600" b="0" dirty="0">
              <a:solidFill>
                <a:schemeClr val="bg1"/>
              </a:solidFill>
            </a:endParaRPr>
          </a:p>
        </p:txBody>
      </p:sp>
      <p:pic>
        <p:nvPicPr>
          <p:cNvPr id="45058" name="Picture 2">
            <a:extLst>
              <a:ext uri="{FF2B5EF4-FFF2-40B4-BE49-F238E27FC236}">
                <a16:creationId xmlns:a16="http://schemas.microsoft.com/office/drawing/2014/main" id="{1EF46FBE-089E-6645-A9CE-89E7DE4512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919" y="834565"/>
            <a:ext cx="4029783" cy="5188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887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a:xfrm>
            <a:off x="695324" y="1784836"/>
            <a:ext cx="5803381" cy="641123"/>
          </a:xfrm>
        </p:spPr>
        <p:txBody>
          <a:bodyPr>
            <a:normAutofit/>
          </a:bodyPr>
          <a:lstStyle/>
          <a:p>
            <a:r>
              <a:rPr lang="es-CL" dirty="0"/>
              <a:t>Text </a:t>
            </a:r>
            <a:r>
              <a:rPr lang="es-CL" dirty="0" err="1"/>
              <a:t>Analytics</a:t>
            </a:r>
            <a:endParaRPr lang="es-ES_tradnl" dirty="0"/>
          </a:p>
        </p:txBody>
      </p:sp>
      <p:sp>
        <p:nvSpPr>
          <p:cNvPr id="6" name="CuadroTexto 5">
            <a:extLst>
              <a:ext uri="{FF2B5EF4-FFF2-40B4-BE49-F238E27FC236}">
                <a16:creationId xmlns:a16="http://schemas.microsoft.com/office/drawing/2014/main" id="{5AF5FB35-737A-C045-B3E4-D444CA63DA7F}"/>
              </a:ext>
            </a:extLst>
          </p:cNvPr>
          <p:cNvSpPr txBox="1"/>
          <p:nvPr/>
        </p:nvSpPr>
        <p:spPr>
          <a:xfrm>
            <a:off x="3224893" y="3624943"/>
            <a:ext cx="65" cy="257058"/>
          </a:xfrm>
          <a:prstGeom prst="rect">
            <a:avLst/>
          </a:prstGeom>
          <a:noFill/>
        </p:spPr>
        <p:txBody>
          <a:bodyPr wrap="none" lIns="0" tIns="0" rIns="0" bIns="0" rtlCol="0">
            <a:spAutoFit/>
          </a:bodyPr>
          <a:lstStyle/>
          <a:p>
            <a:pPr algn="l">
              <a:lnSpc>
                <a:spcPts val="2200"/>
              </a:lnSpc>
            </a:pPr>
            <a:endParaRPr lang="es-CL" sz="1600" b="0" dirty="0">
              <a:solidFill>
                <a:schemeClr val="bg1"/>
              </a:solidFill>
            </a:endParaRPr>
          </a:p>
        </p:txBody>
      </p:sp>
      <p:pic>
        <p:nvPicPr>
          <p:cNvPr id="47106" name="Picture 2">
            <a:extLst>
              <a:ext uri="{FF2B5EF4-FFF2-40B4-BE49-F238E27FC236}">
                <a16:creationId xmlns:a16="http://schemas.microsoft.com/office/drawing/2014/main" id="{FE32D68F-AC46-F943-8B89-2B585DAB2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8590" y="1536993"/>
            <a:ext cx="8198086" cy="417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1345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a:extLst>
              <a:ext uri="{FF2B5EF4-FFF2-40B4-BE49-F238E27FC236}">
                <a16:creationId xmlns:a16="http://schemas.microsoft.com/office/drawing/2014/main" id="{3B015945-4862-7A4C-B68E-9E211D89A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270" y="1389351"/>
            <a:ext cx="8995405" cy="4331381"/>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a:extLst>
              <a:ext uri="{FF2B5EF4-FFF2-40B4-BE49-F238E27FC236}">
                <a16:creationId xmlns:a16="http://schemas.microsoft.com/office/drawing/2014/main" id="{1031E3E1-D497-6344-906B-68A2C92EE499}"/>
              </a:ext>
            </a:extLst>
          </p:cNvPr>
          <p:cNvSpPr>
            <a:spLocks noGrp="1"/>
          </p:cNvSpPr>
          <p:nvPr>
            <p:ph type="body" sz="quarter" idx="10"/>
          </p:nvPr>
        </p:nvSpPr>
        <p:spPr>
          <a:solidFill>
            <a:schemeClr val="accent3">
              <a:lumMod val="75000"/>
            </a:schemeClr>
          </a:solidFill>
        </p:spPr>
        <p:txBody>
          <a:bodyPr/>
          <a:lstStyle/>
          <a:p>
            <a:pPr algn="l"/>
            <a:r>
              <a:rPr lang="es-ES_tradnl" sz="1400" dirty="0"/>
              <a:t>Dato interesante: </a:t>
            </a:r>
          </a:p>
          <a:p>
            <a:pPr algn="l"/>
            <a:r>
              <a:rPr lang="es-CL" sz="1400" i="1" dirty="0" err="1">
                <a:solidFill>
                  <a:schemeClr val="accent2"/>
                </a:solidFill>
              </a:rPr>
              <a:t>Blockchain</a:t>
            </a:r>
            <a:r>
              <a:rPr lang="es-CL" sz="1400" b="0" i="1" dirty="0">
                <a:solidFill>
                  <a:schemeClr val="accent2"/>
                </a:solidFill>
              </a:rPr>
              <a:t> </a:t>
            </a:r>
          </a:p>
          <a:p>
            <a:pPr algn="l"/>
            <a:r>
              <a:rPr lang="es-CL" sz="1400" b="0" dirty="0"/>
              <a:t>En términos simples, podría ser un repositorio de datos sin una autoridad central, sin una </a:t>
            </a:r>
            <a:r>
              <a:rPr lang="es-CL" sz="1400" b="0" dirty="0" err="1"/>
              <a:t>aquitectura</a:t>
            </a:r>
            <a:r>
              <a:rPr lang="es-CL" sz="1400" b="0" dirty="0"/>
              <a:t> cliente/servidor, sino que con un mecanismo de consenso donde todos son “pares”.</a:t>
            </a:r>
          </a:p>
        </p:txBody>
      </p:sp>
    </p:spTree>
    <p:extLst>
      <p:ext uri="{BB962C8B-B14F-4D97-AF65-F5344CB8AC3E}">
        <p14:creationId xmlns:p14="http://schemas.microsoft.com/office/powerpoint/2010/main" val="40467659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369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p:txBody>
          <a:bodyPr>
            <a:normAutofit fontScale="90000"/>
          </a:bodyPr>
          <a:lstStyle/>
          <a:p>
            <a:r>
              <a:rPr lang="es-ES_tradnl" dirty="0"/>
              <a:t>Bases de datos relacionales</a:t>
            </a:r>
          </a:p>
        </p:txBody>
      </p:sp>
      <p:sp>
        <p:nvSpPr>
          <p:cNvPr id="4" name="Marcador de texto 3">
            <a:extLst>
              <a:ext uri="{FF2B5EF4-FFF2-40B4-BE49-F238E27FC236}">
                <a16:creationId xmlns:a16="http://schemas.microsoft.com/office/drawing/2014/main" id="{0C3FFF21-9A55-FC4D-B8AA-D89EC8A45E1A}"/>
              </a:ext>
            </a:extLst>
          </p:cNvPr>
          <p:cNvSpPr>
            <a:spLocks noGrp="1"/>
          </p:cNvSpPr>
          <p:nvPr>
            <p:ph type="body" idx="10"/>
          </p:nvPr>
        </p:nvSpPr>
        <p:spPr/>
        <p:txBody>
          <a:bodyPr anchor="ctr"/>
          <a:lstStyle/>
          <a:p>
            <a:pPr fontAlgn="base"/>
            <a:r>
              <a:rPr lang="es-CL" b="1" dirty="0">
                <a:solidFill>
                  <a:schemeClr val="accent1"/>
                </a:solidFill>
              </a:rPr>
              <a:t>Integridad:</a:t>
            </a:r>
            <a:r>
              <a:rPr lang="es-CL" dirty="0">
                <a:solidFill>
                  <a:schemeClr val="accent1"/>
                </a:solidFill>
              </a:rPr>
              <a:t> </a:t>
            </a:r>
            <a:r>
              <a:rPr lang="es-CL" dirty="0"/>
              <a:t>Garantizar que cada atributo se llene de manera completa, que sea </a:t>
            </a:r>
            <a:r>
              <a:rPr lang="es-CL" i="1" dirty="0"/>
              <a:t>válido</a:t>
            </a:r>
            <a:r>
              <a:rPr lang="es-CL" dirty="0"/>
              <a:t>, </a:t>
            </a:r>
            <a:r>
              <a:rPr lang="es-CL" i="1" dirty="0"/>
              <a:t>confiable</a:t>
            </a:r>
            <a:r>
              <a:rPr lang="es-CL" dirty="0"/>
              <a:t> y </a:t>
            </a:r>
            <a:r>
              <a:rPr lang="es-CL" i="1" dirty="0"/>
              <a:t>único</a:t>
            </a:r>
            <a:r>
              <a:rPr lang="es-CL" dirty="0"/>
              <a:t>. </a:t>
            </a:r>
            <a:endParaRPr lang="es-CL" b="1" dirty="0"/>
          </a:p>
          <a:p>
            <a:pPr fontAlgn="base"/>
            <a:br>
              <a:rPr lang="es-CL" dirty="0"/>
            </a:br>
            <a:r>
              <a:rPr lang="es-CL" b="1" dirty="0">
                <a:solidFill>
                  <a:schemeClr val="accent1"/>
                </a:solidFill>
              </a:rPr>
              <a:t>Disponibilidad:</a:t>
            </a:r>
            <a:r>
              <a:rPr lang="es-CL" dirty="0">
                <a:solidFill>
                  <a:schemeClr val="accent1"/>
                </a:solidFill>
              </a:rPr>
              <a:t> </a:t>
            </a:r>
            <a:r>
              <a:rPr lang="es-CL" dirty="0"/>
              <a:t>Hace referencia a la accesibilidad al dato y a las estrategias a considerar ante un posible </a:t>
            </a:r>
            <a:r>
              <a:rPr lang="es-CL" b="1" u="sng" dirty="0">
                <a:solidFill>
                  <a:schemeClr val="accent1"/>
                </a:solidFill>
              </a:rPr>
              <a:t>fallo de sistema</a:t>
            </a:r>
            <a:r>
              <a:rPr lang="es-CL" dirty="0"/>
              <a:t> sin afectar la </a:t>
            </a:r>
            <a:r>
              <a:rPr lang="es-CL" i="1" dirty="0"/>
              <a:t>continuidad</a:t>
            </a:r>
            <a:r>
              <a:rPr lang="es-CL" dirty="0"/>
              <a:t> de operaciones que se puedan estar efectuando.</a:t>
            </a:r>
            <a:endParaRPr lang="es-CL" b="1" dirty="0"/>
          </a:p>
          <a:p>
            <a:br>
              <a:rPr lang="es-CL" dirty="0"/>
            </a:br>
            <a:br>
              <a:rPr lang="es-CL" dirty="0"/>
            </a:br>
            <a:r>
              <a:rPr lang="es-CL" dirty="0"/>
              <a:t>Ejemplos de Sistemas de Gestión de Bases de Datos:</a:t>
            </a:r>
          </a:p>
          <a:p>
            <a:pPr marL="628650" lvl="1" indent="-171450" fontAlgn="base">
              <a:buFont typeface="Arial" panose="020B0604020202020204" pitchFamily="34" charset="0"/>
              <a:buChar char="•"/>
            </a:pPr>
            <a:r>
              <a:rPr lang="es-CL" sz="1200" dirty="0"/>
              <a:t>SQL Server</a:t>
            </a:r>
          </a:p>
          <a:p>
            <a:pPr marL="628650" lvl="1" indent="-171450" fontAlgn="base">
              <a:buFont typeface="Arial" panose="020B0604020202020204" pitchFamily="34" charset="0"/>
              <a:buChar char="•"/>
            </a:pPr>
            <a:r>
              <a:rPr lang="es-CL" sz="1200" dirty="0" err="1"/>
              <a:t>MySQL</a:t>
            </a:r>
            <a:endParaRPr lang="es-CL" sz="1200" dirty="0"/>
          </a:p>
          <a:p>
            <a:pPr marL="628650" lvl="1" indent="-171450" fontAlgn="base">
              <a:buFont typeface="Arial" panose="020B0604020202020204" pitchFamily="34" charset="0"/>
              <a:buChar char="•"/>
            </a:pPr>
            <a:r>
              <a:rPr lang="es-CL" sz="1200" dirty="0" err="1"/>
              <a:t>PostgreSQL</a:t>
            </a:r>
            <a:endParaRPr lang="es-CL" sz="1200" dirty="0"/>
          </a:p>
          <a:p>
            <a:pPr marL="628650" lvl="1" indent="-171450" fontAlgn="base">
              <a:buFont typeface="Arial" panose="020B0604020202020204" pitchFamily="34" charset="0"/>
              <a:buChar char="•"/>
            </a:pPr>
            <a:r>
              <a:rPr lang="es-CL" sz="1200" dirty="0"/>
              <a:t>Oracle</a:t>
            </a:r>
          </a:p>
          <a:p>
            <a:endParaRPr lang="es-ES_tradnl" dirty="0"/>
          </a:p>
        </p:txBody>
      </p:sp>
      <p:pic>
        <p:nvPicPr>
          <p:cNvPr id="1028" name="Picture 4" descr="Imagen relacionada">
            <a:extLst>
              <a:ext uri="{FF2B5EF4-FFF2-40B4-BE49-F238E27FC236}">
                <a16:creationId xmlns:a16="http://schemas.microsoft.com/office/drawing/2014/main" id="{4163B258-0FD5-184E-8AFF-61866E5AB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6317" y="4129824"/>
            <a:ext cx="979366" cy="98568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para mysql icon">
            <a:extLst>
              <a:ext uri="{FF2B5EF4-FFF2-40B4-BE49-F238E27FC236}">
                <a16:creationId xmlns:a16="http://schemas.microsoft.com/office/drawing/2014/main" id="{AF64BFDE-51A4-2140-BA82-DA4B264F2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504" y="5285962"/>
            <a:ext cx="979366" cy="9793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FE27F1DE-387A-3245-B23E-5FCB936E2217}"/>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9960164">
            <a:off x="6680610" y="1670749"/>
            <a:ext cx="6877983" cy="351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837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E8551-BF6B-0C45-A8BF-52B67C2B9853}"/>
              </a:ext>
            </a:extLst>
          </p:cNvPr>
          <p:cNvSpPr>
            <a:spLocks noGrp="1"/>
          </p:cNvSpPr>
          <p:nvPr>
            <p:ph type="ctrTitle"/>
          </p:nvPr>
        </p:nvSpPr>
        <p:spPr/>
        <p:txBody>
          <a:bodyPr/>
          <a:lstStyle/>
          <a:p>
            <a:r>
              <a:rPr lang="es-ES_tradnl" dirty="0"/>
              <a:t>Bases de datos relacionales</a:t>
            </a:r>
            <a:endParaRPr lang="es-CL" dirty="0"/>
          </a:p>
        </p:txBody>
      </p:sp>
      <p:pic>
        <p:nvPicPr>
          <p:cNvPr id="3078" name="Picture 6" descr="Cómo hago para inserta un registro que contiene una clave foranea? - Stack  Overflow en español">
            <a:extLst>
              <a:ext uri="{FF2B5EF4-FFF2-40B4-BE49-F238E27FC236}">
                <a16:creationId xmlns:a16="http://schemas.microsoft.com/office/drawing/2014/main" id="{8AED5AF4-007F-F440-B070-30B442908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5424" y="3028654"/>
            <a:ext cx="7163707" cy="322329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acer referencia a celdas de otras hojas en Excel • Excel Total">
            <a:extLst>
              <a:ext uri="{FF2B5EF4-FFF2-40B4-BE49-F238E27FC236}">
                <a16:creationId xmlns:a16="http://schemas.microsoft.com/office/drawing/2014/main" id="{648A8A6C-5C2C-104E-9FC5-845495B79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2061340"/>
            <a:ext cx="3086100" cy="1596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476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a:extLst>
              <a:ext uri="{FF2B5EF4-FFF2-40B4-BE49-F238E27FC236}">
                <a16:creationId xmlns:a16="http://schemas.microsoft.com/office/drawing/2014/main" id="{B33E30F9-1C0B-B24F-AF52-7ABCA58320F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5935" b="15935"/>
          <a:stretch>
            <a:fillRect/>
          </a:stretch>
        </p:blipFill>
        <p:spPr/>
      </p:pic>
      <p:sp>
        <p:nvSpPr>
          <p:cNvPr id="3" name="Marcador de texto 2">
            <a:extLst>
              <a:ext uri="{FF2B5EF4-FFF2-40B4-BE49-F238E27FC236}">
                <a16:creationId xmlns:a16="http://schemas.microsoft.com/office/drawing/2014/main" id="{FEA526F3-9F92-1343-BC2A-3A56577D09D4}"/>
              </a:ext>
            </a:extLst>
          </p:cNvPr>
          <p:cNvSpPr>
            <a:spLocks noGrp="1"/>
          </p:cNvSpPr>
          <p:nvPr>
            <p:ph type="body" sz="quarter" idx="10"/>
          </p:nvPr>
        </p:nvSpPr>
        <p:spPr/>
        <p:txBody>
          <a:bodyPr/>
          <a:lstStyle/>
          <a:p>
            <a:r>
              <a:rPr lang="es-CL" dirty="0"/>
              <a:t>BASES DE DATOS NO RELACIONALES / </a:t>
            </a:r>
            <a:r>
              <a:rPr lang="es-CL" dirty="0" err="1"/>
              <a:t>NoSQL</a:t>
            </a:r>
            <a:endParaRPr lang="es-CL" dirty="0"/>
          </a:p>
        </p:txBody>
      </p:sp>
    </p:spTree>
    <p:extLst>
      <p:ext uri="{BB962C8B-B14F-4D97-AF65-F5344CB8AC3E}">
        <p14:creationId xmlns:p14="http://schemas.microsoft.com/office/powerpoint/2010/main" val="2933262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p:txBody>
          <a:bodyPr>
            <a:normAutofit/>
          </a:bodyPr>
          <a:lstStyle/>
          <a:p>
            <a:r>
              <a:rPr lang="es-ES_tradnl" dirty="0"/>
              <a:t>Bases de datos </a:t>
            </a:r>
            <a:r>
              <a:rPr lang="es-ES_tradnl" dirty="0" err="1"/>
              <a:t>NoSQL</a:t>
            </a:r>
            <a:endParaRPr lang="es-ES_tradnl" dirty="0"/>
          </a:p>
        </p:txBody>
      </p:sp>
      <p:sp>
        <p:nvSpPr>
          <p:cNvPr id="4" name="Marcador de texto 3">
            <a:extLst>
              <a:ext uri="{FF2B5EF4-FFF2-40B4-BE49-F238E27FC236}">
                <a16:creationId xmlns:a16="http://schemas.microsoft.com/office/drawing/2014/main" id="{0C3FFF21-9A55-FC4D-B8AA-D89EC8A45E1A}"/>
              </a:ext>
            </a:extLst>
          </p:cNvPr>
          <p:cNvSpPr>
            <a:spLocks noGrp="1"/>
          </p:cNvSpPr>
          <p:nvPr>
            <p:ph type="body" idx="10"/>
          </p:nvPr>
        </p:nvSpPr>
        <p:spPr/>
        <p:txBody>
          <a:bodyPr anchor="ctr"/>
          <a:lstStyle/>
          <a:p>
            <a:r>
              <a:rPr lang="es-CL" dirty="0"/>
              <a:t>A diferencia de los motores relacionales, los motores </a:t>
            </a:r>
            <a:r>
              <a:rPr lang="es-CL" dirty="0" err="1"/>
              <a:t>NoSQL</a:t>
            </a:r>
            <a:r>
              <a:rPr lang="es-CL" dirty="0"/>
              <a:t> (también conocidos como </a:t>
            </a:r>
            <a:r>
              <a:rPr lang="es-CL" b="1" dirty="0">
                <a:solidFill>
                  <a:schemeClr val="accent1"/>
                </a:solidFill>
              </a:rPr>
              <a:t>“no relacionales”</a:t>
            </a:r>
            <a:r>
              <a:rPr lang="es-CL" dirty="0"/>
              <a:t>) “rompen” el esquema tradicional de almacenamiento de datos, ya que su enfoque es guardar los datos sin necesidad de preocuparse de un modelo de datos previamente definido.</a:t>
            </a:r>
          </a:p>
          <a:p>
            <a:br>
              <a:rPr lang="es-CL" dirty="0"/>
            </a:br>
            <a:r>
              <a:rPr lang="es-CL" dirty="0"/>
              <a:t>Estos tipos de bases de datos generalmente </a:t>
            </a:r>
            <a:r>
              <a:rPr lang="es-CL" b="1" dirty="0">
                <a:solidFill>
                  <a:schemeClr val="accent1"/>
                </a:solidFill>
              </a:rPr>
              <a:t>no aseguran </a:t>
            </a:r>
            <a:r>
              <a:rPr lang="es-CL" dirty="0"/>
              <a:t>la integridad de sus datos.</a:t>
            </a:r>
            <a:endParaRPr lang="es-ES_tradnl" dirty="0"/>
          </a:p>
        </p:txBody>
      </p:sp>
      <p:pic>
        <p:nvPicPr>
          <p:cNvPr id="6" name="Picture 2">
            <a:extLst>
              <a:ext uri="{FF2B5EF4-FFF2-40B4-BE49-F238E27FC236}">
                <a16:creationId xmlns:a16="http://schemas.microsoft.com/office/drawing/2014/main" id="{2EB9F27D-37F8-AC44-BC17-E5CA693AB48C}"/>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9960164">
            <a:off x="6680610" y="1670749"/>
            <a:ext cx="6877983" cy="351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600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C301F-F36B-8D4B-9BAC-2DF2F56B3CA8}"/>
              </a:ext>
            </a:extLst>
          </p:cNvPr>
          <p:cNvSpPr>
            <a:spLocks noGrp="1"/>
          </p:cNvSpPr>
          <p:nvPr>
            <p:ph type="ctrTitle"/>
          </p:nvPr>
        </p:nvSpPr>
        <p:spPr/>
        <p:txBody>
          <a:bodyPr>
            <a:normAutofit fontScale="90000"/>
          </a:bodyPr>
          <a:lstStyle/>
          <a:p>
            <a:r>
              <a:rPr lang="es-ES_tradnl" dirty="0"/>
              <a:t>Clasificación de bases de datos </a:t>
            </a:r>
            <a:r>
              <a:rPr lang="es-ES_tradnl" dirty="0" err="1"/>
              <a:t>NoSQL</a:t>
            </a:r>
            <a:endParaRPr lang="es-ES_tradnl" dirty="0"/>
          </a:p>
        </p:txBody>
      </p:sp>
      <p:sp>
        <p:nvSpPr>
          <p:cNvPr id="4" name="Marcador de texto 3">
            <a:extLst>
              <a:ext uri="{FF2B5EF4-FFF2-40B4-BE49-F238E27FC236}">
                <a16:creationId xmlns:a16="http://schemas.microsoft.com/office/drawing/2014/main" id="{0C3FFF21-9A55-FC4D-B8AA-D89EC8A45E1A}"/>
              </a:ext>
            </a:extLst>
          </p:cNvPr>
          <p:cNvSpPr>
            <a:spLocks noGrp="1"/>
          </p:cNvSpPr>
          <p:nvPr>
            <p:ph type="body" idx="10"/>
          </p:nvPr>
        </p:nvSpPr>
        <p:spPr/>
        <p:txBody>
          <a:bodyPr anchor="ctr"/>
          <a:lstStyle/>
          <a:p>
            <a:r>
              <a:rPr lang="es-CL" dirty="0"/>
              <a:t>Hay muchos tipos de bases de datos </a:t>
            </a:r>
            <a:r>
              <a:rPr lang="es-CL" dirty="0" err="1"/>
              <a:t>NoSQL</a:t>
            </a:r>
            <a:r>
              <a:rPr lang="es-CL" dirty="0"/>
              <a:t>, de acuerdo a la necesidad de almacenamiento y consumo que se requiera:</a:t>
            </a:r>
          </a:p>
          <a:p>
            <a:pPr marL="285750" indent="-285750" fontAlgn="base">
              <a:buFont typeface="Arial" panose="020B0604020202020204" pitchFamily="34" charset="0"/>
              <a:buChar char="•"/>
            </a:pPr>
            <a:r>
              <a:rPr lang="es-CL" b="1" dirty="0">
                <a:solidFill>
                  <a:schemeClr val="accent1"/>
                </a:solidFill>
              </a:rPr>
              <a:t>Bases de datos documentales </a:t>
            </a:r>
            <a:r>
              <a:rPr lang="es-CL" dirty="0"/>
              <a:t>(ej.: </a:t>
            </a:r>
            <a:r>
              <a:rPr lang="es-CL" dirty="0" err="1"/>
              <a:t>MongoDB</a:t>
            </a:r>
            <a:r>
              <a:rPr lang="es-CL" dirty="0"/>
              <a:t>, </a:t>
            </a:r>
            <a:r>
              <a:rPr lang="es-CL" dirty="0" err="1"/>
              <a:t>DocumentDB</a:t>
            </a:r>
            <a:r>
              <a:rPr lang="es-CL" dirty="0"/>
              <a:t>)</a:t>
            </a:r>
            <a:endParaRPr lang="es-CL" b="1" dirty="0"/>
          </a:p>
          <a:p>
            <a:pPr marL="285750" indent="-285750" fontAlgn="base">
              <a:buFont typeface="Arial" panose="020B0604020202020204" pitchFamily="34" charset="0"/>
              <a:buChar char="•"/>
            </a:pPr>
            <a:r>
              <a:rPr lang="es-CL" b="1" dirty="0">
                <a:solidFill>
                  <a:schemeClr val="accent1"/>
                </a:solidFill>
              </a:rPr>
              <a:t>Bases de datos clave-valor </a:t>
            </a:r>
            <a:r>
              <a:rPr lang="es-CL" dirty="0"/>
              <a:t>(ej.: </a:t>
            </a:r>
            <a:r>
              <a:rPr lang="es-CL" dirty="0" err="1"/>
              <a:t>Redis</a:t>
            </a:r>
            <a:r>
              <a:rPr lang="es-CL" dirty="0"/>
              <a:t>)</a:t>
            </a:r>
            <a:endParaRPr lang="es-CL" b="1" dirty="0"/>
          </a:p>
          <a:p>
            <a:pPr marL="285750" indent="-285750" fontAlgn="base">
              <a:buFont typeface="Arial" panose="020B0604020202020204" pitchFamily="34" charset="0"/>
              <a:buChar char="•"/>
            </a:pPr>
            <a:r>
              <a:rPr lang="es-CL" b="1" dirty="0">
                <a:solidFill>
                  <a:schemeClr val="accent1"/>
                </a:solidFill>
              </a:rPr>
              <a:t>Bases de datos de grafos </a:t>
            </a:r>
            <a:r>
              <a:rPr lang="es-CL" dirty="0"/>
              <a:t>(ej.: </a:t>
            </a:r>
            <a:r>
              <a:rPr lang="es-CL" dirty="0" err="1"/>
              <a:t>Gremlin</a:t>
            </a:r>
            <a:r>
              <a:rPr lang="es-CL" dirty="0"/>
              <a:t>, </a:t>
            </a:r>
            <a:r>
              <a:rPr lang="es-CL" dirty="0" err="1"/>
              <a:t>GraphQL</a:t>
            </a:r>
            <a:r>
              <a:rPr lang="es-CL" dirty="0"/>
              <a:t>)</a:t>
            </a:r>
            <a:endParaRPr lang="es-CL" b="1" dirty="0"/>
          </a:p>
          <a:p>
            <a:pPr marL="285750" indent="-285750" fontAlgn="base">
              <a:buFont typeface="Arial" panose="020B0604020202020204" pitchFamily="34" charset="0"/>
              <a:buChar char="•"/>
            </a:pPr>
            <a:r>
              <a:rPr lang="es-CL" b="1" dirty="0">
                <a:solidFill>
                  <a:schemeClr val="accent1"/>
                </a:solidFill>
              </a:rPr>
              <a:t>Bases de datos </a:t>
            </a:r>
            <a:r>
              <a:rPr lang="es-CL" b="1" dirty="0" err="1">
                <a:solidFill>
                  <a:schemeClr val="accent1"/>
                </a:solidFill>
              </a:rPr>
              <a:t>columnares</a:t>
            </a:r>
            <a:r>
              <a:rPr lang="es-CL" b="1" dirty="0">
                <a:solidFill>
                  <a:schemeClr val="accent1"/>
                </a:solidFill>
              </a:rPr>
              <a:t> </a:t>
            </a:r>
            <a:r>
              <a:rPr lang="es-CL" dirty="0"/>
              <a:t>(ej.: </a:t>
            </a:r>
            <a:r>
              <a:rPr lang="es-CL" dirty="0" err="1"/>
              <a:t>Hbase</a:t>
            </a:r>
            <a:r>
              <a:rPr lang="es-CL" dirty="0"/>
              <a:t>, </a:t>
            </a:r>
            <a:r>
              <a:rPr lang="es-CL" dirty="0" err="1"/>
              <a:t>Kudu</a:t>
            </a:r>
            <a:r>
              <a:rPr lang="es-CL" dirty="0"/>
              <a:t>)</a:t>
            </a:r>
            <a:endParaRPr lang="es-CL" b="1" dirty="0"/>
          </a:p>
        </p:txBody>
      </p:sp>
      <p:pic>
        <p:nvPicPr>
          <p:cNvPr id="6146" name="Picture 2" descr="Resultado de imagen para mongodb icon">
            <a:extLst>
              <a:ext uri="{FF2B5EF4-FFF2-40B4-BE49-F238E27FC236}">
                <a16:creationId xmlns:a16="http://schemas.microsoft.com/office/drawing/2014/main" id="{795B40F3-CB5E-0645-AA35-EAFD3E336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6276" y="3913104"/>
            <a:ext cx="1062264" cy="106226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n para redis icon">
            <a:extLst>
              <a:ext uri="{FF2B5EF4-FFF2-40B4-BE49-F238E27FC236}">
                <a16:creationId xmlns:a16="http://schemas.microsoft.com/office/drawing/2014/main" id="{DA7E2EA0-3ED3-CD46-B0B4-9F41DD918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4016" y="5064805"/>
            <a:ext cx="777195" cy="77719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esultado de imagen para gremlin database icon">
            <a:extLst>
              <a:ext uri="{FF2B5EF4-FFF2-40B4-BE49-F238E27FC236}">
                <a16:creationId xmlns:a16="http://schemas.microsoft.com/office/drawing/2014/main" id="{14ED6822-D4A0-6A40-8859-62788108AB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7021"/>
          <a:stretch/>
        </p:blipFill>
        <p:spPr bwMode="auto">
          <a:xfrm>
            <a:off x="6486364" y="5698907"/>
            <a:ext cx="664353" cy="59950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Resultado de imagen para hbase icon">
            <a:extLst>
              <a:ext uri="{FF2B5EF4-FFF2-40B4-BE49-F238E27FC236}">
                <a16:creationId xmlns:a16="http://schemas.microsoft.com/office/drawing/2014/main" id="{AD7E41FF-1488-6F41-A30F-1F2FF94A8C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5364" y="5392489"/>
            <a:ext cx="835490" cy="83549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F4A8DA80-6A60-4342-B7C1-30E304A68BD3}"/>
              </a:ext>
            </a:extLst>
          </p:cNvPr>
          <p:cNvSpPr/>
          <p:nvPr/>
        </p:nvSpPr>
        <p:spPr>
          <a:xfrm>
            <a:off x="6955971" y="5976257"/>
            <a:ext cx="302079" cy="2517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2" name="Picture 2">
            <a:extLst>
              <a:ext uri="{FF2B5EF4-FFF2-40B4-BE49-F238E27FC236}">
                <a16:creationId xmlns:a16="http://schemas.microsoft.com/office/drawing/2014/main" id="{0F126EB9-3EA0-AB41-BFF2-380858094358}"/>
              </a:ext>
            </a:extLst>
          </p:cNvPr>
          <p:cNvPicPr>
            <a:picLocks noChangeAspect="1" noChangeArrowheads="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9960164">
            <a:off x="6680610" y="1670749"/>
            <a:ext cx="6877983" cy="351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961220"/>
      </p:ext>
    </p:extLst>
  </p:cSld>
  <p:clrMapOvr>
    <a:masterClrMapping/>
  </p:clrMapOvr>
</p:sld>
</file>

<file path=ppt/theme/theme1.xml><?xml version="1.0" encoding="utf-8"?>
<a:theme xmlns:a="http://schemas.openxmlformats.org/drawingml/2006/main" name="Tema de Office">
  <a:themeElements>
    <a:clrScheme name="EPIUC Profesores">
      <a:dk1>
        <a:srgbClr val="595959"/>
      </a:dk1>
      <a:lt1>
        <a:sysClr val="window" lastClr="FFFFFF"/>
      </a:lt1>
      <a:dk2>
        <a:srgbClr val="44546A"/>
      </a:dk2>
      <a:lt2>
        <a:srgbClr val="E7E6E6"/>
      </a:lt2>
      <a:accent1>
        <a:srgbClr val="0176DE"/>
      </a:accent1>
      <a:accent2>
        <a:srgbClr val="FEC60D"/>
      </a:accent2>
      <a:accent3>
        <a:srgbClr val="173F8A"/>
      </a:accent3>
      <a:accent4>
        <a:srgbClr val="4ACC33"/>
      </a:accent4>
      <a:accent5>
        <a:srgbClr val="FFA412"/>
      </a:accent5>
      <a:accent6>
        <a:srgbClr val="0B7A75"/>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lnSpc>
            <a:spcPts val="2200"/>
          </a:lnSpc>
          <a:defRPr sz="1600" b="0"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12601</TotalTime>
  <Words>1654</Words>
  <Application>Microsoft Office PowerPoint</Application>
  <PresentationFormat>Panorámica</PresentationFormat>
  <Paragraphs>169</Paragraphs>
  <Slides>48</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48</vt:i4>
      </vt:variant>
    </vt:vector>
  </HeadingPairs>
  <TitlesOfParts>
    <vt:vector size="52" baseType="lpstr">
      <vt:lpstr>Arial</vt:lpstr>
      <vt:lpstr>Century Gothic</vt:lpstr>
      <vt:lpstr>Letra del sistema regular</vt:lpstr>
      <vt:lpstr>Tema de Office</vt:lpstr>
      <vt:lpstr>Presentación de PowerPoint</vt:lpstr>
      <vt:lpstr>Presentación de PowerPoint</vt:lpstr>
      <vt:lpstr>Presentación de PowerPoint</vt:lpstr>
      <vt:lpstr>Bases de datos relacionales</vt:lpstr>
      <vt:lpstr>Bases de datos relacionales</vt:lpstr>
      <vt:lpstr>Bases de datos relacionales</vt:lpstr>
      <vt:lpstr>Presentación de PowerPoint</vt:lpstr>
      <vt:lpstr>Bases de datos NoSQL</vt:lpstr>
      <vt:lpstr>Clasificación de bases de datos NoSQL</vt:lpstr>
      <vt:lpstr>Bases de datos NoSQL  Bases de datos documentales    Bases de datos de grafos</vt:lpstr>
      <vt:lpstr>Presentación de PowerPoint</vt:lpstr>
      <vt:lpstr>ETL</vt:lpstr>
      <vt:lpstr>ELT</vt:lpstr>
      <vt:lpstr>Presentación de PowerPoint</vt:lpstr>
      <vt:lpstr>Data Warehouse</vt:lpstr>
      <vt:lpstr>Presentación de PowerPoint</vt:lpstr>
      <vt:lpstr>Data Lake</vt:lpstr>
      <vt:lpstr>Enfoque de Data Warehouse y Data Lake </vt:lpstr>
      <vt:lpstr>Data Lakehouses </vt:lpstr>
      <vt:lpstr>Presentación de PowerPoint</vt:lpstr>
      <vt:lpstr>Arquitectura Tradicional</vt:lpstr>
      <vt:lpstr>Arquitectura Tradicional</vt:lpstr>
      <vt:lpstr>Presentación de PowerPoint</vt:lpstr>
      <vt:lpstr>Arquitectura Big Data</vt:lpstr>
      <vt:lpstr>Arquitectura Big Data</vt:lpstr>
      <vt:lpstr>Presentación de PowerPoint</vt:lpstr>
      <vt:lpstr>Diferencias</vt:lpstr>
      <vt:lpstr>Presentación de PowerPoint</vt:lpstr>
      <vt:lpstr>Componentes Principales</vt:lpstr>
      <vt:lpstr>Presentación de PowerPoint</vt:lpstr>
      <vt:lpstr>Almacenamiento de la información</vt:lpstr>
      <vt:lpstr>Almacenamiento de la información</vt:lpstr>
      <vt:lpstr>En la nube</vt:lpstr>
      <vt:lpstr>Bases de datos transaccionales en la nube</vt:lpstr>
      <vt:lpstr>Bases de datos transaccionales en la nube</vt:lpstr>
      <vt:lpstr>Bases de datos analíticas en la nube</vt:lpstr>
      <vt:lpstr>Bases de datos analíticas en la nube</vt:lpstr>
      <vt:lpstr>Motores no relacionales</vt:lpstr>
      <vt:lpstr>Motores no relacionales</vt:lpstr>
      <vt:lpstr>Estructuras de archivos/directorios</vt:lpstr>
      <vt:lpstr>Estructuras de archivos/directorios</vt:lpstr>
      <vt:lpstr>Otros servicios</vt:lpstr>
      <vt:lpstr>Presentación de PowerPoint</vt:lpstr>
      <vt:lpstr>Monitoreo Mercado de Valores</vt:lpstr>
      <vt:lpstr>Procesamiento de lenguaje natural</vt:lpstr>
      <vt:lpstr>Text Analytics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dc:creator>
  <cp:lastModifiedBy>Néstor Campos</cp:lastModifiedBy>
  <cp:revision>18</cp:revision>
  <dcterms:created xsi:type="dcterms:W3CDTF">2022-01-17T15:11:25Z</dcterms:created>
  <dcterms:modified xsi:type="dcterms:W3CDTF">2022-09-14T15:16:02Z</dcterms:modified>
</cp:coreProperties>
</file>